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76" r:id="rId2"/>
    <p:sldId id="283" r:id="rId3"/>
    <p:sldId id="277" r:id="rId4"/>
    <p:sldId id="273" r:id="rId5"/>
    <p:sldId id="271" r:id="rId6"/>
    <p:sldId id="279" r:id="rId7"/>
    <p:sldId id="280" r:id="rId8"/>
    <p:sldId id="284" r:id="rId9"/>
    <p:sldId id="256" r:id="rId10"/>
    <p:sldId id="258" r:id="rId11"/>
    <p:sldId id="260" r:id="rId12"/>
    <p:sldId id="261" r:id="rId13"/>
    <p:sldId id="262" r:id="rId14"/>
    <p:sldId id="265" r:id="rId15"/>
    <p:sldId id="266" r:id="rId16"/>
    <p:sldId id="268" r:id="rId17"/>
    <p:sldId id="270" r:id="rId18"/>
    <p:sldId id="274" r:id="rId19"/>
    <p:sldId id="281" r:id="rId20"/>
    <p:sldId id="282" r:id="rId21"/>
    <p:sldId id="285" r:id="rId22"/>
  </p:sldIdLst>
  <p:sldSz cx="9144000" cy="5143500" type="screen16x9"/>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412" autoAdjust="0"/>
    <p:restoredTop sz="94671" autoAdjust="0"/>
  </p:normalViewPr>
  <p:slideViewPr>
    <p:cSldViewPr>
      <p:cViewPr>
        <p:scale>
          <a:sx n="97" d="100"/>
          <a:sy n="97" d="100"/>
        </p:scale>
        <p:origin x="-522" y="36"/>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3498110"/>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314451"/>
            <a:ext cx="7772400" cy="137232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2708705"/>
            <a:ext cx="7772400" cy="899778"/>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3714750"/>
            <a:ext cx="9147765" cy="1434066"/>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E8888B9-12D2-4305-8577-A7049AB5464B}" type="datetimeFigureOut">
              <a:rPr lang="ar-IQ" smtClean="0"/>
              <a:t>25/03/1448</a:t>
            </a:fld>
            <a:endParaRPr lang="ar-IQ"/>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ar-IQ"/>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1C22DC6-A92F-4961-B129-2E3A6A585D22}" type="slidenum">
              <a:rPr lang="ar-IQ" smtClean="0"/>
              <a:t>‹#›</a:t>
            </a:fld>
            <a:endParaRPr lang="ar-IQ"/>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8888B9-12D2-4305-8577-A7049AB5464B}" type="datetimeFigureOut">
              <a:rPr lang="ar-IQ" smtClean="0"/>
              <a:t>25/03/1448</a:t>
            </a:fld>
            <a:endParaRPr lang="ar-IQ"/>
          </a:p>
        </p:txBody>
      </p:sp>
      <p:sp>
        <p:nvSpPr>
          <p:cNvPr id="5" name="Footer Placeholder 4"/>
          <p:cNvSpPr>
            <a:spLocks noGrp="1"/>
          </p:cNvSpPr>
          <p:nvPr>
            <p:ph type="ftr" sz="quarter" idx="11"/>
          </p:nvPr>
        </p:nvSpPr>
        <p:spPr/>
        <p:txBody>
          <a:bodyPr/>
          <a:lstStyle>
            <a:extLst/>
          </a:lstStyle>
          <a:p>
            <a:endParaRPr lang="ar-IQ"/>
          </a:p>
        </p:txBody>
      </p:sp>
      <p:sp>
        <p:nvSpPr>
          <p:cNvPr id="6" name="Slide Number Placeholder 5"/>
          <p:cNvSpPr>
            <a:spLocks noGrp="1"/>
          </p:cNvSpPr>
          <p:nvPr>
            <p:ph type="sldNum" sz="quarter" idx="12"/>
          </p:nvPr>
        </p:nvSpPr>
        <p:spPr/>
        <p:txBody>
          <a:bodyPr/>
          <a:lstStyle>
            <a:extLst/>
          </a:lstStyle>
          <a:p>
            <a:fld id="{01C22DC6-A92F-4961-B129-2E3A6A585D22}" type="slidenum">
              <a:rPr lang="ar-IQ" smtClean="0"/>
              <a:t>‹#›</a:t>
            </a:fld>
            <a:endParaRPr lang="ar-IQ"/>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794784"/>
            <a:ext cx="7772400" cy="13716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198784"/>
            <a:ext cx="4572000" cy="1091166"/>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E8888B9-12D2-4305-8577-A7049AB5464B}" type="datetimeFigureOut">
              <a:rPr lang="ar-IQ" smtClean="0"/>
              <a:t>25/03/1448</a:t>
            </a:fld>
            <a:endParaRPr lang="ar-IQ"/>
          </a:p>
        </p:txBody>
      </p:sp>
      <p:sp>
        <p:nvSpPr>
          <p:cNvPr id="5" name="Footer Placeholder 4"/>
          <p:cNvSpPr>
            <a:spLocks noGrp="1"/>
          </p:cNvSpPr>
          <p:nvPr>
            <p:ph type="ftr" sz="quarter" idx="11"/>
          </p:nvPr>
        </p:nvSpPr>
        <p:spPr/>
        <p:txBody>
          <a:bodyPr/>
          <a:lstStyle>
            <a:extLst/>
          </a:lstStyle>
          <a:p>
            <a:endParaRPr lang="ar-IQ"/>
          </a:p>
        </p:txBody>
      </p:sp>
      <p:sp>
        <p:nvSpPr>
          <p:cNvPr id="6" name="Slide Number Placeholder 5"/>
          <p:cNvSpPr>
            <a:spLocks noGrp="1"/>
          </p:cNvSpPr>
          <p:nvPr>
            <p:ph type="sldNum" sz="quarter" idx="12"/>
          </p:nvPr>
        </p:nvSpPr>
        <p:spPr/>
        <p:txBody>
          <a:bodyPr/>
          <a:lstStyle>
            <a:extLst/>
          </a:lstStyle>
          <a:p>
            <a:fld id="{01C22DC6-A92F-4961-B129-2E3A6A585D22}" type="slidenum">
              <a:rPr lang="ar-IQ" smtClean="0"/>
              <a:t>‹#›</a:t>
            </a:fld>
            <a:endParaRPr lang="ar-IQ"/>
          </a:p>
        </p:txBody>
      </p:sp>
      <p:sp>
        <p:nvSpPr>
          <p:cNvPr id="7" name="Chevron 6"/>
          <p:cNvSpPr/>
          <p:nvPr/>
        </p:nvSpPr>
        <p:spPr>
          <a:xfrm>
            <a:off x="3636680" y="2254104"/>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2254104"/>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10997"/>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110997"/>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E8888B9-12D2-4305-8577-A7049AB5464B}" type="datetimeFigureOut">
              <a:rPr lang="ar-IQ" smtClean="0"/>
              <a:t>25/03/1448</a:t>
            </a:fld>
            <a:endParaRPr lang="ar-IQ"/>
          </a:p>
        </p:txBody>
      </p:sp>
      <p:sp>
        <p:nvSpPr>
          <p:cNvPr id="6" name="Footer Placeholder 5"/>
          <p:cNvSpPr>
            <a:spLocks noGrp="1"/>
          </p:cNvSpPr>
          <p:nvPr>
            <p:ph type="ftr" sz="quarter" idx="11"/>
          </p:nvPr>
        </p:nvSpPr>
        <p:spPr/>
        <p:txBody>
          <a:bodyPr/>
          <a:lstStyle>
            <a:extLst/>
          </a:lstStyle>
          <a:p>
            <a:endParaRPr lang="ar-IQ"/>
          </a:p>
        </p:txBody>
      </p:sp>
      <p:sp>
        <p:nvSpPr>
          <p:cNvPr id="7" name="Slide Number Placeholder 6"/>
          <p:cNvSpPr>
            <a:spLocks noGrp="1"/>
          </p:cNvSpPr>
          <p:nvPr>
            <p:ph type="sldNum" sz="quarter" idx="12"/>
          </p:nvPr>
        </p:nvSpPr>
        <p:spPr/>
        <p:txBody>
          <a:bodyPr/>
          <a:lstStyle>
            <a:extLst/>
          </a:lstStyle>
          <a:p>
            <a:fld id="{01C22DC6-A92F-4961-B129-2E3A6A585D22}" type="slidenum">
              <a:rPr lang="ar-IQ" smtClean="0"/>
              <a:t>‹#›</a:t>
            </a:fld>
            <a:endParaRPr lang="ar-IQ"/>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4057650"/>
            <a:ext cx="4040188" cy="5715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7" y="4057650"/>
            <a:ext cx="4041775" cy="5715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083221"/>
            <a:ext cx="4040188" cy="2956322"/>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1083221"/>
            <a:ext cx="4041775" cy="2956322"/>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E8888B9-12D2-4305-8577-A7049AB5464B}" type="datetimeFigureOut">
              <a:rPr lang="ar-IQ" smtClean="0"/>
              <a:t>25/03/1448</a:t>
            </a:fld>
            <a:endParaRPr lang="ar-IQ"/>
          </a:p>
        </p:txBody>
      </p:sp>
      <p:sp>
        <p:nvSpPr>
          <p:cNvPr id="8" name="Footer Placeholder 7"/>
          <p:cNvSpPr>
            <a:spLocks noGrp="1"/>
          </p:cNvSpPr>
          <p:nvPr>
            <p:ph type="ftr" sz="quarter" idx="11"/>
          </p:nvPr>
        </p:nvSpPr>
        <p:spPr/>
        <p:txBody>
          <a:bodyPr/>
          <a:lstStyle>
            <a:extLst/>
          </a:lstStyle>
          <a:p>
            <a:endParaRPr lang="ar-IQ"/>
          </a:p>
        </p:txBody>
      </p:sp>
      <p:sp>
        <p:nvSpPr>
          <p:cNvPr id="9" name="Slide Number Placeholder 8"/>
          <p:cNvSpPr>
            <a:spLocks noGrp="1"/>
          </p:cNvSpPr>
          <p:nvPr>
            <p:ph type="sldNum" sz="quarter" idx="12"/>
          </p:nvPr>
        </p:nvSpPr>
        <p:spPr/>
        <p:txBody>
          <a:bodyPr/>
          <a:lstStyle>
            <a:extLst/>
          </a:lstStyle>
          <a:p>
            <a:fld id="{01C22DC6-A92F-4961-B129-2E3A6A585D22}" type="slidenum">
              <a:rPr lang="ar-IQ" smtClean="0"/>
              <a:t>‹#›</a:t>
            </a:fld>
            <a:endParaRPr lang="ar-IQ"/>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E8888B9-12D2-4305-8577-A7049AB5464B}" type="datetimeFigureOut">
              <a:rPr lang="ar-IQ" smtClean="0"/>
              <a:t>25/03/1448</a:t>
            </a:fld>
            <a:endParaRPr lang="ar-IQ"/>
          </a:p>
        </p:txBody>
      </p:sp>
      <p:sp>
        <p:nvSpPr>
          <p:cNvPr id="4" name="Footer Placeholder 3"/>
          <p:cNvSpPr>
            <a:spLocks noGrp="1"/>
          </p:cNvSpPr>
          <p:nvPr>
            <p:ph type="ftr" sz="quarter" idx="11"/>
          </p:nvPr>
        </p:nvSpPr>
        <p:spPr/>
        <p:txBody>
          <a:bodyPr/>
          <a:lstStyle>
            <a:extLst/>
          </a:lstStyle>
          <a:p>
            <a:endParaRPr lang="ar-IQ"/>
          </a:p>
        </p:txBody>
      </p:sp>
      <p:sp>
        <p:nvSpPr>
          <p:cNvPr id="5" name="Slide Number Placeholder 4"/>
          <p:cNvSpPr>
            <a:spLocks noGrp="1"/>
          </p:cNvSpPr>
          <p:nvPr>
            <p:ph type="sldNum" sz="quarter" idx="12"/>
          </p:nvPr>
        </p:nvSpPr>
        <p:spPr/>
        <p:txBody>
          <a:bodyPr/>
          <a:lstStyle>
            <a:extLst/>
          </a:lstStyle>
          <a:p>
            <a:fld id="{01C22DC6-A92F-4961-B129-2E3A6A585D22}" type="slidenum">
              <a:rPr lang="ar-IQ" smtClean="0"/>
              <a:t>‹#›</a:t>
            </a:fld>
            <a:endParaRPr lang="ar-IQ"/>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E8888B9-12D2-4305-8577-A7049AB5464B}" type="datetimeFigureOut">
              <a:rPr lang="ar-IQ" smtClean="0"/>
              <a:t>25/03/1448</a:t>
            </a:fld>
            <a:endParaRPr lang="ar-IQ"/>
          </a:p>
        </p:txBody>
      </p:sp>
      <p:sp>
        <p:nvSpPr>
          <p:cNvPr id="3" name="Footer Placeholder 2"/>
          <p:cNvSpPr>
            <a:spLocks noGrp="1"/>
          </p:cNvSpPr>
          <p:nvPr>
            <p:ph type="ftr" sz="quarter" idx="11"/>
          </p:nvPr>
        </p:nvSpPr>
        <p:spPr/>
        <p:txBody>
          <a:bodyPr/>
          <a:lstStyle>
            <a:extLst/>
          </a:lstStyle>
          <a:p>
            <a:endParaRPr lang="ar-IQ"/>
          </a:p>
        </p:txBody>
      </p:sp>
      <p:sp>
        <p:nvSpPr>
          <p:cNvPr id="4" name="Slide Number Placeholder 3"/>
          <p:cNvSpPr>
            <a:spLocks noGrp="1"/>
          </p:cNvSpPr>
          <p:nvPr>
            <p:ph type="sldNum" sz="quarter" idx="12"/>
          </p:nvPr>
        </p:nvSpPr>
        <p:spPr/>
        <p:txBody>
          <a:bodyPr/>
          <a:lstStyle>
            <a:extLst/>
          </a:lstStyle>
          <a:p>
            <a:fld id="{01C22DC6-A92F-4961-B129-2E3A6A585D22}"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3657600"/>
            <a:ext cx="7481776" cy="3429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4016327"/>
            <a:ext cx="3974592" cy="6858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05740"/>
            <a:ext cx="7479792" cy="3429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4805958"/>
            <a:ext cx="1920240" cy="274320"/>
          </a:xfrm>
        </p:spPr>
        <p:txBody>
          <a:bodyPr/>
          <a:lstStyle>
            <a:extLst/>
          </a:lstStyle>
          <a:p>
            <a:fld id="{EE8888B9-12D2-4305-8577-A7049AB5464B}" type="datetimeFigureOut">
              <a:rPr lang="ar-IQ" smtClean="0"/>
              <a:t>25/03/1448</a:t>
            </a:fld>
            <a:endParaRPr lang="ar-IQ"/>
          </a:p>
        </p:txBody>
      </p:sp>
      <p:sp>
        <p:nvSpPr>
          <p:cNvPr id="6" name="Footer Placeholder 5"/>
          <p:cNvSpPr>
            <a:spLocks noGrp="1"/>
          </p:cNvSpPr>
          <p:nvPr>
            <p:ph type="ftr" sz="quarter" idx="11"/>
          </p:nvPr>
        </p:nvSpPr>
        <p:spPr/>
        <p:txBody>
          <a:bodyPr/>
          <a:lstStyle>
            <a:extLst/>
          </a:lstStyle>
          <a:p>
            <a:endParaRPr lang="ar-IQ"/>
          </a:p>
        </p:txBody>
      </p:sp>
      <p:sp>
        <p:nvSpPr>
          <p:cNvPr id="7" name="Slide Number Placeholder 6"/>
          <p:cNvSpPr>
            <a:spLocks noGrp="1"/>
          </p:cNvSpPr>
          <p:nvPr>
            <p:ph type="sldNum" sz="quarter" idx="12"/>
          </p:nvPr>
        </p:nvSpPr>
        <p:spPr/>
        <p:txBody>
          <a:bodyPr/>
          <a:lstStyle>
            <a:extLst/>
          </a:lstStyle>
          <a:p>
            <a:fld id="{01C22DC6-A92F-4961-B129-2E3A6A585D22}" type="slidenum">
              <a:rPr lang="ar-IQ" smtClean="0"/>
              <a:t>‹#›</a:t>
            </a:fld>
            <a:endParaRPr lang="ar-IQ"/>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4082552"/>
            <a:ext cx="7162800" cy="486174"/>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42476"/>
            <a:ext cx="8686800" cy="329184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E8888B9-12D2-4305-8577-A7049AB5464B}" type="datetimeFigureOut">
              <a:rPr lang="ar-IQ" smtClean="0"/>
              <a:t>25/03/1448</a:t>
            </a:fld>
            <a:endParaRPr lang="ar-IQ"/>
          </a:p>
        </p:txBody>
      </p:sp>
      <p:sp>
        <p:nvSpPr>
          <p:cNvPr id="6" name="Footer Placeholder 5"/>
          <p:cNvSpPr>
            <a:spLocks noGrp="1"/>
          </p:cNvSpPr>
          <p:nvPr>
            <p:ph type="ftr" sz="quarter" idx="11"/>
          </p:nvPr>
        </p:nvSpPr>
        <p:spPr>
          <a:xfrm>
            <a:off x="4380073" y="4805958"/>
            <a:ext cx="2350681" cy="273844"/>
          </a:xfrm>
        </p:spPr>
        <p:txBody>
          <a:bodyPr/>
          <a:lstStyle>
            <a:lvl1pPr>
              <a:defRPr>
                <a:solidFill>
                  <a:schemeClr val="tx1"/>
                </a:solidFill>
              </a:defRPr>
            </a:lvl1pPr>
            <a:extLst/>
          </a:lstStyle>
          <a:p>
            <a:endParaRPr lang="ar-IQ"/>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1C22DC6-A92F-4961-B129-2E3A6A585D22}" type="slidenum">
              <a:rPr lang="ar-IQ" smtClean="0"/>
              <a:t>‹#›</a:t>
            </a:fld>
            <a:endParaRPr lang="ar-IQ"/>
          </a:p>
        </p:txBody>
      </p:sp>
      <p:sp>
        <p:nvSpPr>
          <p:cNvPr id="2" name="Title 1"/>
          <p:cNvSpPr>
            <a:spLocks noGrp="1"/>
          </p:cNvSpPr>
          <p:nvPr>
            <p:ph type="title"/>
          </p:nvPr>
        </p:nvSpPr>
        <p:spPr>
          <a:xfrm>
            <a:off x="228600" y="3648842"/>
            <a:ext cx="8075432" cy="422004"/>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4458702"/>
            <a:ext cx="4940624" cy="69080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4454258"/>
            <a:ext cx="3690451" cy="700088"/>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4343440"/>
            <a:ext cx="3402314" cy="810651"/>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4340804"/>
            <a:ext cx="3405509" cy="81328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3741330"/>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3741330"/>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10997"/>
            <a:ext cx="8229600" cy="3289553"/>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8888B9-12D2-4305-8577-A7049AB5464B}" type="datetimeFigureOut">
              <a:rPr lang="ar-IQ" smtClean="0"/>
              <a:t>25/03/1448</a:t>
            </a:fld>
            <a:endParaRPr lang="ar-IQ"/>
          </a:p>
        </p:txBody>
      </p:sp>
      <p:sp>
        <p:nvSpPr>
          <p:cNvPr id="5" name="Footer Placeholder 4"/>
          <p:cNvSpPr>
            <a:spLocks noGrp="1"/>
          </p:cNvSpPr>
          <p:nvPr>
            <p:ph type="ftr" sz="quarter" idx="11"/>
          </p:nvPr>
        </p:nvSpPr>
        <p:spPr/>
        <p:txBody>
          <a:bodyPr/>
          <a:lstStyle>
            <a:extLst/>
          </a:lstStyle>
          <a:p>
            <a:endParaRPr lang="ar-IQ"/>
          </a:p>
        </p:txBody>
      </p:sp>
      <p:sp>
        <p:nvSpPr>
          <p:cNvPr id="6" name="Slide Number Placeholder 5"/>
          <p:cNvSpPr>
            <a:spLocks noGrp="1"/>
          </p:cNvSpPr>
          <p:nvPr>
            <p:ph type="sldNum" sz="quarter" idx="12"/>
          </p:nvPr>
        </p:nvSpPr>
        <p:spPr/>
        <p:txBody>
          <a:bodyPr/>
          <a:lstStyle>
            <a:extLst/>
          </a:lstStyle>
          <a:p>
            <a:fld id="{01C22DC6-A92F-4961-B129-2E3A6A585D22}"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05980"/>
            <a:ext cx="1777470" cy="419457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05981"/>
            <a:ext cx="6324600" cy="419457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8888B9-12D2-4305-8577-A7049AB5464B}" type="datetimeFigureOut">
              <a:rPr lang="ar-IQ" smtClean="0"/>
              <a:t>25/03/1448</a:t>
            </a:fld>
            <a:endParaRPr lang="ar-IQ"/>
          </a:p>
        </p:txBody>
      </p:sp>
      <p:sp>
        <p:nvSpPr>
          <p:cNvPr id="5" name="Footer Placeholder 4"/>
          <p:cNvSpPr>
            <a:spLocks noGrp="1"/>
          </p:cNvSpPr>
          <p:nvPr>
            <p:ph type="ftr" sz="quarter" idx="11"/>
          </p:nvPr>
        </p:nvSpPr>
        <p:spPr/>
        <p:txBody>
          <a:bodyPr/>
          <a:lstStyle>
            <a:extLst/>
          </a:lstStyle>
          <a:p>
            <a:endParaRPr lang="ar-IQ"/>
          </a:p>
        </p:txBody>
      </p:sp>
      <p:sp>
        <p:nvSpPr>
          <p:cNvPr id="6" name="Slide Number Placeholder 5"/>
          <p:cNvSpPr>
            <a:spLocks noGrp="1"/>
          </p:cNvSpPr>
          <p:nvPr>
            <p:ph type="sldNum" sz="quarter" idx="12"/>
          </p:nvPr>
        </p:nvSpPr>
        <p:spPr/>
        <p:txBody>
          <a:bodyPr/>
          <a:lstStyle>
            <a:extLst/>
          </a:lstStyle>
          <a:p>
            <a:fld id="{01C22DC6-A92F-4961-B129-2E3A6A585D22}"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4458702"/>
            <a:ext cx="4940624" cy="69080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4454258"/>
            <a:ext cx="3690451" cy="700088"/>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4343440"/>
            <a:ext cx="3402314" cy="810651"/>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4340804"/>
            <a:ext cx="3405509" cy="81328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05979"/>
            <a:ext cx="8229600" cy="85725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110997"/>
            <a:ext cx="8229600" cy="3394472"/>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4805958"/>
            <a:ext cx="1920240" cy="274320"/>
          </a:xfrm>
          <a:prstGeom prst="rect">
            <a:avLst/>
          </a:prstGeom>
        </p:spPr>
        <p:txBody>
          <a:bodyPr vert="horz" anchor="b"/>
          <a:lstStyle>
            <a:lvl1pPr algn="l" eaLnBrk="1" latinLnBrk="0" hangingPunct="1">
              <a:defRPr kumimoji="0" sz="1000">
                <a:solidFill>
                  <a:schemeClr val="tx1"/>
                </a:solidFill>
              </a:defRPr>
            </a:lvl1pPr>
            <a:extLst/>
          </a:lstStyle>
          <a:p>
            <a:fld id="{EE8888B9-12D2-4305-8577-A7049AB5464B}" type="datetimeFigureOut">
              <a:rPr lang="ar-IQ" smtClean="0"/>
              <a:t>25/03/1448</a:t>
            </a:fld>
            <a:endParaRPr lang="ar-IQ"/>
          </a:p>
        </p:txBody>
      </p:sp>
      <p:sp>
        <p:nvSpPr>
          <p:cNvPr id="22" name="Footer Placeholder 21"/>
          <p:cNvSpPr>
            <a:spLocks noGrp="1"/>
          </p:cNvSpPr>
          <p:nvPr>
            <p:ph type="ftr" sz="quarter" idx="3"/>
          </p:nvPr>
        </p:nvSpPr>
        <p:spPr>
          <a:xfrm>
            <a:off x="4380073" y="4805958"/>
            <a:ext cx="2350681" cy="273844"/>
          </a:xfrm>
          <a:prstGeom prst="rect">
            <a:avLst/>
          </a:prstGeom>
        </p:spPr>
        <p:txBody>
          <a:bodyPr vert="horz" anchor="b"/>
          <a:lstStyle>
            <a:lvl1pPr algn="r" eaLnBrk="1" latinLnBrk="0" hangingPunct="1">
              <a:defRPr kumimoji="0" sz="1000">
                <a:solidFill>
                  <a:schemeClr val="tx1"/>
                </a:solidFill>
              </a:defRPr>
            </a:lvl1pPr>
            <a:extLst/>
          </a:lstStyle>
          <a:p>
            <a:endParaRPr lang="ar-IQ"/>
          </a:p>
        </p:txBody>
      </p:sp>
      <p:sp>
        <p:nvSpPr>
          <p:cNvPr id="18" name="Slide Number Placeholder 17"/>
          <p:cNvSpPr>
            <a:spLocks noGrp="1"/>
          </p:cNvSpPr>
          <p:nvPr>
            <p:ph type="sldNum" sz="quarter" idx="4"/>
          </p:nvPr>
        </p:nvSpPr>
        <p:spPr>
          <a:xfrm>
            <a:off x="8647272" y="4805958"/>
            <a:ext cx="365760" cy="273844"/>
          </a:xfrm>
          <a:prstGeom prst="rect">
            <a:avLst/>
          </a:prstGeom>
        </p:spPr>
        <p:txBody>
          <a:bodyPr vert="horz" anchor="b"/>
          <a:lstStyle>
            <a:lvl1pPr algn="r" eaLnBrk="1" latinLnBrk="0" hangingPunct="1">
              <a:defRPr kumimoji="0" sz="1000" b="0">
                <a:solidFill>
                  <a:schemeClr val="tx1"/>
                </a:solidFill>
              </a:defRPr>
            </a:lvl1pPr>
            <a:extLst/>
          </a:lstStyle>
          <a:p>
            <a:fld id="{01C22DC6-A92F-4961-B129-2E3A6A585D22}" type="slidenum">
              <a:rPr lang="ar-IQ" smtClean="0"/>
              <a:t>‹#›</a:t>
            </a:fld>
            <a:endParaRPr lang="ar-IQ"/>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kenhub.com/en/library/anatomy/the-spinal-cord"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Sympathetic Division of Autonomic </a:t>
            </a:r>
            <a:r>
              <a:rPr lang="en-US" dirty="0">
                <a:latin typeface="Times New Roman" panose="02020603050405020304" pitchFamily="18" charset="0"/>
                <a:cs typeface="Times New Roman" panose="02020603050405020304" pitchFamily="18" charset="0"/>
              </a:rPr>
              <a:t>N</a:t>
            </a:r>
            <a:r>
              <a:rPr lang="en-US" dirty="0" smtClean="0">
                <a:latin typeface="Times New Roman" panose="02020603050405020304" pitchFamily="18" charset="0"/>
                <a:cs typeface="Times New Roman" panose="02020603050405020304" pitchFamily="18" charset="0"/>
              </a:rPr>
              <a:t>ervous </a:t>
            </a:r>
            <a:r>
              <a:rPr lang="en-US" dirty="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ystem </a:t>
            </a:r>
            <a:endParaRPr lang="ar-IQ"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38462333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solidFill>
                  <a:schemeClr val="accent2"/>
                </a:solidFill>
                <a:latin typeface="Times New Roman" panose="02020603050405020304" pitchFamily="18" charset="0"/>
                <a:cs typeface="Times New Roman" panose="02020603050405020304" pitchFamily="18" charset="0"/>
              </a:rPr>
              <a:t>Nervous system division</a:t>
            </a:r>
            <a:endParaRPr lang="ar-IQ" dirty="0">
              <a:solidFill>
                <a:schemeClr val="accent2"/>
              </a:solidFill>
              <a:latin typeface="Times New Roman" panose="02020603050405020304" pitchFamily="18" charset="0"/>
              <a:cs typeface="Times New Roman" panose="02020603050405020304" pitchFamily="18" charset="0"/>
            </a:endParaRPr>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91680" y="1111250"/>
            <a:ext cx="6048672" cy="339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86644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marL="109728" indent="0" algn="l">
              <a:buNone/>
            </a:pPr>
            <a:r>
              <a:rPr lang="en-US" b="1" dirty="0" smtClean="0">
                <a:solidFill>
                  <a:schemeClr val="accent2"/>
                </a:solidFill>
                <a:latin typeface="Times New Roman" panose="02020603050405020304" pitchFamily="18" charset="0"/>
                <a:cs typeface="Times New Roman" panose="02020603050405020304" pitchFamily="18" charset="0"/>
              </a:rPr>
              <a:t>PNS</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can be subdivided into sensory (afferent)</a:t>
            </a:r>
          </a:p>
          <a:p>
            <a:pPr marL="109728" indent="0" algn="l">
              <a:buNone/>
            </a:pPr>
            <a:r>
              <a:rPr lang="en-US" dirty="0">
                <a:latin typeface="Times New Roman" panose="02020603050405020304" pitchFamily="18" charset="0"/>
                <a:cs typeface="Times New Roman" panose="02020603050405020304" pitchFamily="18" charset="0"/>
              </a:rPr>
              <a:t>nerves and motor (efferent) nerves. </a:t>
            </a:r>
            <a:endParaRPr lang="en-US" dirty="0" smtClean="0">
              <a:latin typeface="Times New Roman" panose="02020603050405020304" pitchFamily="18" charset="0"/>
              <a:cs typeface="Times New Roman" panose="02020603050405020304" pitchFamily="18" charset="0"/>
            </a:endParaRPr>
          </a:p>
          <a:p>
            <a:pPr marL="109728" indent="0" algn="l">
              <a:buNone/>
            </a:pPr>
            <a:r>
              <a:rPr lang="en-US" b="1" dirty="0" smtClean="0">
                <a:solidFill>
                  <a:srgbClr val="00B050"/>
                </a:solidFill>
                <a:latin typeface="Times New Roman" panose="02020603050405020304" pitchFamily="18" charset="0"/>
                <a:cs typeface="Times New Roman" panose="02020603050405020304" pitchFamily="18" charset="0"/>
              </a:rPr>
              <a:t>--Sensory </a:t>
            </a:r>
            <a:r>
              <a:rPr lang="en-US" b="1" dirty="0">
                <a:solidFill>
                  <a:srgbClr val="00B050"/>
                </a:solidFill>
                <a:latin typeface="Times New Roman" panose="02020603050405020304" pitchFamily="18" charset="0"/>
                <a:cs typeface="Times New Roman" panose="02020603050405020304" pitchFamily="18" charset="0"/>
              </a:rPr>
              <a:t>nerves</a:t>
            </a:r>
          </a:p>
          <a:p>
            <a:pPr marL="109728" indent="0" algn="l">
              <a:buNone/>
            </a:pPr>
            <a:r>
              <a:rPr lang="en-US" dirty="0">
                <a:latin typeface="Times New Roman" panose="02020603050405020304" pitchFamily="18" charset="0"/>
                <a:cs typeface="Times New Roman" panose="02020603050405020304" pitchFamily="18" charset="0"/>
              </a:rPr>
              <a:t>send nerve impulse from the body to CNS to</a:t>
            </a:r>
          </a:p>
          <a:p>
            <a:pPr marL="109728" indent="0" algn="l">
              <a:buNone/>
            </a:pPr>
            <a:r>
              <a:rPr lang="en-US" dirty="0">
                <a:latin typeface="Times New Roman" panose="02020603050405020304" pitchFamily="18" charset="0"/>
                <a:cs typeface="Times New Roman" panose="02020603050405020304" pitchFamily="18" charset="0"/>
              </a:rPr>
              <a:t>effector organs.</a:t>
            </a:r>
          </a:p>
          <a:p>
            <a:pPr marL="109728" indent="0" algn="l">
              <a:buNone/>
            </a:pPr>
            <a:r>
              <a:rPr lang="en-US" b="1" dirty="0" smtClean="0">
                <a:solidFill>
                  <a:srgbClr val="00B050"/>
                </a:solidFill>
                <a:latin typeface="Times New Roman" panose="02020603050405020304" pitchFamily="18" charset="0"/>
                <a:cs typeface="Times New Roman" panose="02020603050405020304" pitchFamily="18" charset="0"/>
              </a:rPr>
              <a:t>-- </a:t>
            </a:r>
            <a:r>
              <a:rPr lang="en-US" b="1" dirty="0">
                <a:solidFill>
                  <a:srgbClr val="00B050"/>
                </a:solidFill>
                <a:latin typeface="Times New Roman" panose="02020603050405020304" pitchFamily="18" charset="0"/>
                <a:cs typeface="Times New Roman" panose="02020603050405020304" pitchFamily="18" charset="0"/>
              </a:rPr>
              <a:t>Motor nerves </a:t>
            </a:r>
            <a:r>
              <a:rPr lang="en-US" dirty="0">
                <a:latin typeface="Times New Roman" panose="02020603050405020304" pitchFamily="18" charset="0"/>
                <a:cs typeface="Times New Roman" panose="02020603050405020304" pitchFamily="18" charset="0"/>
              </a:rPr>
              <a:t>are divided into the </a:t>
            </a:r>
            <a:r>
              <a:rPr lang="en-US" dirty="0">
                <a:solidFill>
                  <a:schemeClr val="accent2"/>
                </a:solidFill>
                <a:latin typeface="Times New Roman" panose="02020603050405020304" pitchFamily="18" charset="0"/>
                <a:cs typeface="Times New Roman" panose="02020603050405020304" pitchFamily="18" charset="0"/>
              </a:rPr>
              <a:t>somatic</a:t>
            </a:r>
            <a:r>
              <a:rPr lang="en-US" dirty="0">
                <a:latin typeface="Times New Roman" panose="02020603050405020304" pitchFamily="18" charset="0"/>
                <a:cs typeface="Times New Roman" panose="02020603050405020304" pitchFamily="18" charset="0"/>
              </a:rPr>
              <a:t> nervous</a:t>
            </a:r>
          </a:p>
          <a:p>
            <a:pPr marL="109728" indent="0" algn="l">
              <a:buNone/>
            </a:pPr>
            <a:r>
              <a:rPr lang="en-US" dirty="0">
                <a:latin typeface="Times New Roman" panose="02020603050405020304" pitchFamily="18" charset="0"/>
                <a:cs typeface="Times New Roman" panose="02020603050405020304" pitchFamily="18" charset="0"/>
              </a:rPr>
              <a:t>system (SNS) which regulates the voluntary</a:t>
            </a:r>
          </a:p>
          <a:p>
            <a:pPr marL="109728" indent="0" algn="l">
              <a:buNone/>
            </a:pPr>
            <a:r>
              <a:rPr lang="en-US" dirty="0">
                <a:latin typeface="Times New Roman" panose="02020603050405020304" pitchFamily="18" charset="0"/>
                <a:cs typeface="Times New Roman" panose="02020603050405020304" pitchFamily="18" charset="0"/>
              </a:rPr>
              <a:t>contraction of the skeletal muscles, and </a:t>
            </a:r>
            <a:r>
              <a:rPr lang="en-US" dirty="0">
                <a:solidFill>
                  <a:schemeClr val="accent2"/>
                </a:solidFill>
                <a:latin typeface="Times New Roman" panose="02020603050405020304" pitchFamily="18" charset="0"/>
                <a:cs typeface="Times New Roman" panose="02020603050405020304" pitchFamily="18" charset="0"/>
              </a:rPr>
              <a:t>autonomic</a:t>
            </a:r>
          </a:p>
          <a:p>
            <a:pPr marL="109728" indent="0" algn="l">
              <a:buNone/>
            </a:pPr>
            <a:r>
              <a:rPr lang="en-US" dirty="0">
                <a:latin typeface="Times New Roman" panose="02020603050405020304" pitchFamily="18" charset="0"/>
                <a:cs typeface="Times New Roman" panose="02020603050405020304" pitchFamily="18" charset="0"/>
              </a:rPr>
              <a:t>nervous system (ANS) which regulates the</a:t>
            </a:r>
          </a:p>
          <a:p>
            <a:pPr marL="109728" indent="0" algn="l">
              <a:buNone/>
            </a:pPr>
            <a:r>
              <a:rPr lang="en-US" dirty="0">
                <a:latin typeface="Times New Roman" panose="02020603050405020304" pitchFamily="18" charset="0"/>
                <a:cs typeface="Times New Roman" panose="02020603050405020304" pitchFamily="18" charset="0"/>
              </a:rPr>
              <a:t>involuntary control of smooth, cardiac muscles and</a:t>
            </a:r>
          </a:p>
          <a:p>
            <a:pPr marL="109728" indent="0" algn="l">
              <a:buNone/>
            </a:pPr>
            <a:r>
              <a:rPr lang="en-US" dirty="0">
                <a:latin typeface="Times New Roman" panose="02020603050405020304" pitchFamily="18" charset="0"/>
                <a:cs typeface="Times New Roman" panose="02020603050405020304" pitchFamily="18" charset="0"/>
              </a:rPr>
              <a:t>glands.</a:t>
            </a:r>
            <a:endParaRPr lang="ar-IQ"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Autofit/>
          </a:bodyPr>
          <a:lstStyle/>
          <a:p>
            <a:pPr marL="109728" lvl="0">
              <a:spcBef>
                <a:spcPts val="400"/>
              </a:spcBef>
            </a:pPr>
            <a:r>
              <a:rPr lang="en-US" sz="3600" dirty="0">
                <a:solidFill>
                  <a:srgbClr val="DA1F28"/>
                </a:solidFill>
                <a:effectLst/>
                <a:latin typeface="Times New Roman" panose="02020603050405020304" pitchFamily="18" charset="0"/>
                <a:cs typeface="Times New Roman" panose="02020603050405020304" pitchFamily="18" charset="0"/>
              </a:rPr>
              <a:t>PNS</a:t>
            </a:r>
            <a:r>
              <a:rPr lang="en-US" sz="3600" dirty="0">
                <a:solidFill>
                  <a:srgbClr val="FF0000"/>
                </a:solidFill>
                <a:effectLst/>
                <a:latin typeface="Times New Roman" panose="02020603050405020304" pitchFamily="18" charset="0"/>
                <a:cs typeface="Times New Roman" panose="02020603050405020304" pitchFamily="18" charset="0"/>
              </a:rPr>
              <a:t/>
            </a:r>
            <a:br>
              <a:rPr lang="en-US" sz="3600" dirty="0">
                <a:solidFill>
                  <a:srgbClr val="FF0000"/>
                </a:solidFill>
                <a:effectLst/>
                <a:latin typeface="Times New Roman" panose="02020603050405020304" pitchFamily="18" charset="0"/>
                <a:cs typeface="Times New Roman" panose="02020603050405020304" pitchFamily="18" charset="0"/>
              </a:rPr>
            </a:br>
            <a:endParaRPr lang="ar-IQ" sz="3600" dirty="0">
              <a:solidFill>
                <a:srgbClr val="FF0000"/>
              </a:solidFill>
            </a:endParaRPr>
          </a:p>
        </p:txBody>
      </p:sp>
    </p:spTree>
    <p:extLst>
      <p:ext uri="{BB962C8B-B14F-4D97-AF65-F5344CB8AC3E}">
        <p14:creationId xmlns:p14="http://schemas.microsoft.com/office/powerpoint/2010/main" val="41221092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7574"/>
            <a:ext cx="7643192" cy="3517895"/>
          </a:xfrm>
        </p:spPr>
        <p:txBody>
          <a:bodyPr>
            <a:noAutofit/>
          </a:bodyPr>
          <a:lstStyle/>
          <a:p>
            <a:pPr marL="0" indent="0" algn="l">
              <a:lnSpc>
                <a:spcPct val="160000"/>
              </a:lnSpc>
              <a:buNone/>
            </a:pPr>
            <a:r>
              <a:rPr lang="en-US" sz="1800" dirty="0">
                <a:latin typeface="Times New Roman" panose="02020603050405020304" pitchFamily="18" charset="0"/>
                <a:cs typeface="Times New Roman" panose="02020603050405020304" pitchFamily="18" charset="0"/>
              </a:rPr>
              <a:t>Generally stimulates the effector organ (except in digestive tract) </a:t>
            </a:r>
          </a:p>
          <a:p>
            <a:pPr marL="0" indent="0" algn="l">
              <a:lnSpc>
                <a:spcPct val="160000"/>
              </a:lnSpc>
              <a:buNone/>
            </a:pPr>
            <a:r>
              <a:rPr lang="en-US" sz="1800" dirty="0">
                <a:latin typeface="Times New Roman" panose="02020603050405020304" pitchFamily="18" charset="0"/>
                <a:cs typeface="Times New Roman" panose="02020603050405020304" pitchFamily="18" charset="0"/>
              </a:rPr>
              <a:t> It is activated in emergencies, </a:t>
            </a:r>
            <a:r>
              <a:rPr lang="en-US" sz="1800" b="1" dirty="0">
                <a:solidFill>
                  <a:srgbClr val="00B050"/>
                </a:solidFill>
                <a:latin typeface="Times New Roman" panose="02020603050405020304" pitchFamily="18" charset="0"/>
                <a:cs typeface="Times New Roman" panose="02020603050405020304" pitchFamily="18" charset="0"/>
              </a:rPr>
              <a:t>flight– or– fight reaction</a:t>
            </a:r>
            <a:r>
              <a:rPr lang="en-US" sz="1800" dirty="0">
                <a:latin typeface="Times New Roman" panose="02020603050405020304" pitchFamily="18" charset="0"/>
                <a:cs typeface="Times New Roman" panose="02020603050405020304" pitchFamily="18" charset="0"/>
              </a:rPr>
              <a:t>, in the sense that the body can either quickly flee or "take </a:t>
            </a:r>
            <a:r>
              <a:rPr lang="en-US" sz="1800" dirty="0" smtClean="0">
                <a:latin typeface="Times New Roman" panose="02020603050405020304" pitchFamily="18" charset="0"/>
                <a:cs typeface="Times New Roman" panose="02020603050405020304" pitchFamily="18" charset="0"/>
              </a:rPr>
              <a:t>a </a:t>
            </a:r>
            <a:r>
              <a:rPr lang="en-US" sz="1800" dirty="0" err="1" smtClean="0">
                <a:latin typeface="Times New Roman" panose="02020603050405020304" pitchFamily="18" charset="0"/>
                <a:cs typeface="Times New Roman" panose="02020603050405020304" pitchFamily="18" charset="0"/>
              </a:rPr>
              <a:t>stand.The</a:t>
            </a:r>
            <a:r>
              <a:rPr lang="en-US" sz="1800" dirty="0" smtClean="0">
                <a:latin typeface="Times New Roman" panose="02020603050405020304" pitchFamily="18" charset="0"/>
                <a:cs typeface="Times New Roman" panose="02020603050405020304" pitchFamily="18" charset="0"/>
              </a:rPr>
              <a:t> sympathetic nervous system is part of the autonomic nervous system, along with its counterpart parasympathetic nervous system. </a:t>
            </a:r>
          </a:p>
          <a:p>
            <a:pPr marL="0" indent="0" algn="l">
              <a:lnSpc>
                <a:spcPct val="160000"/>
              </a:lnSpc>
              <a:buNone/>
            </a:pPr>
            <a:r>
              <a:rPr lang="en-US" sz="1800" b="1" u="sng" dirty="0" smtClean="0">
                <a:solidFill>
                  <a:srgbClr val="0070C0"/>
                </a:solidFill>
                <a:latin typeface="Times New Roman" panose="02020603050405020304" pitchFamily="18" charset="0"/>
                <a:cs typeface="Times New Roman" panose="02020603050405020304" pitchFamily="18" charset="0"/>
              </a:rPr>
              <a:t>The origin</a:t>
            </a:r>
            <a:r>
              <a:rPr lang="en-US" sz="1800" u="sng" dirty="0" smtClean="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of the sympathetic nervous system is found within the thoracic and lumbar segments of the spinal cord also known as the </a:t>
            </a:r>
            <a:r>
              <a:rPr lang="en-US" sz="1800" b="1" dirty="0" smtClean="0">
                <a:solidFill>
                  <a:schemeClr val="accent2"/>
                </a:solidFill>
                <a:latin typeface="Times New Roman" panose="02020603050405020304" pitchFamily="18" charset="0"/>
                <a:cs typeface="Times New Roman" panose="02020603050405020304" pitchFamily="18" charset="0"/>
              </a:rPr>
              <a:t>thoracolumbar division (T1 to L2,3)</a:t>
            </a:r>
            <a:r>
              <a:rPr lang="en-US" sz="1800" dirty="0" smtClean="0">
                <a:latin typeface="Times New Roman" panose="02020603050405020304" pitchFamily="18" charset="0"/>
                <a:cs typeface="Times New Roman" panose="02020603050405020304" pitchFamily="18" charset="0"/>
              </a:rPr>
              <a:t>.</a:t>
            </a:r>
          </a:p>
          <a:p>
            <a:pPr marL="0" indent="0" algn="l">
              <a:lnSpc>
                <a:spcPct val="160000"/>
              </a:lnSpc>
              <a:buNone/>
            </a:pPr>
            <a:endParaRPr lang="en-US" sz="1800" dirty="0" smtClean="0">
              <a:latin typeface="Times New Roman" panose="02020603050405020304" pitchFamily="18" charset="0"/>
              <a:cs typeface="Times New Roman" panose="02020603050405020304" pitchFamily="18" charset="0"/>
            </a:endParaRPr>
          </a:p>
          <a:p>
            <a:pPr marL="0" indent="0" algn="l">
              <a:lnSpc>
                <a:spcPct val="160000"/>
              </a:lnSpc>
              <a:buNone/>
            </a:pPr>
            <a:endParaRPr lang="ar-IQ" sz="18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lstStyle/>
          <a:p>
            <a:r>
              <a:rPr lang="en-US" sz="2700" dirty="0">
                <a:solidFill>
                  <a:schemeClr val="accent2"/>
                </a:solidFill>
                <a:effectLst/>
                <a:latin typeface="Times New Roman" panose="02020603050405020304" pitchFamily="18" charset="0"/>
                <a:cs typeface="Times New Roman" panose="02020603050405020304" pitchFamily="18" charset="0"/>
              </a:rPr>
              <a:t>The sympathetic nervous system</a:t>
            </a:r>
            <a:endParaRPr lang="ar-IQ" dirty="0">
              <a:solidFill>
                <a:schemeClr val="accent2"/>
              </a:solidFill>
            </a:endParaRPr>
          </a:p>
        </p:txBody>
      </p:sp>
    </p:spTree>
    <p:extLst>
      <p:ext uri="{BB962C8B-B14F-4D97-AF65-F5344CB8AC3E}">
        <p14:creationId xmlns:p14="http://schemas.microsoft.com/office/powerpoint/2010/main" val="19190022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95486"/>
            <a:ext cx="4402832" cy="4680520"/>
          </a:xfrm>
        </p:spPr>
        <p:txBody>
          <a:bodyPr>
            <a:noAutofit/>
          </a:bodyPr>
          <a:lstStyle/>
          <a:p>
            <a:pPr marL="0" indent="0" algn="l">
              <a:buNone/>
            </a:pPr>
            <a:r>
              <a:rPr lang="en-GB" sz="1400" b="1" dirty="0" smtClean="0">
                <a:solidFill>
                  <a:srgbClr val="FF0000"/>
                </a:solidFill>
                <a:latin typeface="Times New Roman" panose="02020603050405020304" pitchFamily="18" charset="0"/>
                <a:cs typeface="Times New Roman" panose="02020603050405020304" pitchFamily="18" charset="0"/>
              </a:rPr>
              <a:t>Origin and distribution of the sympathetic nervous system </a:t>
            </a:r>
            <a:r>
              <a:rPr lang="en-GB" sz="1400" b="1" dirty="0" smtClean="0">
                <a:latin typeface="Times New Roman" panose="02020603050405020304" pitchFamily="18" charset="0"/>
                <a:cs typeface="Times New Roman" panose="02020603050405020304" pitchFamily="18" charset="0"/>
              </a:rPr>
              <a:t>. </a:t>
            </a:r>
          </a:p>
          <a:p>
            <a:pPr marL="0" indent="0" algn="l">
              <a:buNone/>
            </a:pPr>
            <a:r>
              <a:rPr lang="en-GB" sz="1400" b="1" dirty="0" smtClean="0">
                <a:latin typeface="Times New Roman" panose="02020603050405020304" pitchFamily="18" charset="0"/>
                <a:cs typeface="Times New Roman" panose="02020603050405020304" pitchFamily="18" charset="0"/>
              </a:rPr>
              <a:t>1, Sympathetic outflow from T1 toL3</a:t>
            </a:r>
          </a:p>
          <a:p>
            <a:pPr marL="0" indent="0" algn="l">
              <a:buNone/>
            </a:pPr>
            <a:r>
              <a:rPr lang="en-GB" sz="1400" b="1" dirty="0" smtClean="0">
                <a:latin typeface="Times New Roman" panose="02020603050405020304" pitchFamily="18" charset="0"/>
                <a:cs typeface="Times New Roman" panose="02020603050405020304" pitchFamily="18" charset="0"/>
              </a:rPr>
              <a:t>2, communicating branches; </a:t>
            </a:r>
          </a:p>
          <a:p>
            <a:pPr marL="0" indent="0" algn="l">
              <a:buNone/>
            </a:pPr>
            <a:r>
              <a:rPr lang="en-GB" sz="1400" b="1" dirty="0" smtClean="0">
                <a:latin typeface="Times New Roman" panose="02020603050405020304" pitchFamily="18" charset="0"/>
                <a:cs typeface="Times New Roman" panose="02020603050405020304" pitchFamily="18" charset="0"/>
              </a:rPr>
              <a:t>3, and 4, sympathetic trunk; </a:t>
            </a:r>
          </a:p>
          <a:p>
            <a:pPr marL="0" indent="0" algn="l">
              <a:buNone/>
            </a:pPr>
            <a:r>
              <a:rPr lang="en-GB" sz="1400" b="1" dirty="0" smtClean="0">
                <a:latin typeface="Times New Roman" panose="02020603050405020304" pitchFamily="18" charset="0"/>
                <a:cs typeface="Times New Roman" panose="02020603050405020304" pitchFamily="18" charset="0"/>
              </a:rPr>
              <a:t>5, cranial cervical ganglion; </a:t>
            </a:r>
          </a:p>
          <a:p>
            <a:pPr marL="0" indent="0" algn="l">
              <a:buNone/>
            </a:pPr>
            <a:r>
              <a:rPr lang="en-GB" sz="1400" b="1" dirty="0" smtClean="0">
                <a:latin typeface="Times New Roman" panose="02020603050405020304" pitchFamily="18" charset="0"/>
                <a:cs typeface="Times New Roman" panose="02020603050405020304" pitchFamily="18" charset="0"/>
              </a:rPr>
              <a:t>6,cervicothoracic ganglion;</a:t>
            </a:r>
          </a:p>
          <a:p>
            <a:pPr marL="0" indent="0" algn="l">
              <a:buNone/>
            </a:pPr>
            <a:r>
              <a:rPr lang="en-GB" sz="1400" b="1" dirty="0" smtClean="0">
                <a:latin typeface="Times New Roman" panose="02020603050405020304" pitchFamily="18" charset="0"/>
                <a:cs typeface="Times New Roman" panose="02020603050405020304" pitchFamily="18" charset="0"/>
              </a:rPr>
              <a:t>6¢, middle cervical ganglion; </a:t>
            </a:r>
          </a:p>
          <a:p>
            <a:pPr marL="0" indent="0" algn="l">
              <a:buNone/>
            </a:pPr>
            <a:r>
              <a:rPr lang="en-GB" sz="1400" b="1" dirty="0" smtClean="0">
                <a:latin typeface="Times New Roman" panose="02020603050405020304" pitchFamily="18" charset="0"/>
                <a:cs typeface="Times New Roman" panose="02020603050405020304" pitchFamily="18" charset="0"/>
              </a:rPr>
              <a:t>6², </a:t>
            </a:r>
            <a:r>
              <a:rPr lang="en-GB" sz="1400" b="1" dirty="0" err="1" smtClean="0">
                <a:latin typeface="Times New Roman" panose="02020603050405020304" pitchFamily="18" charset="0"/>
                <a:cs typeface="Times New Roman" panose="02020603050405020304" pitchFamily="18" charset="0"/>
              </a:rPr>
              <a:t>ansa</a:t>
            </a:r>
            <a:r>
              <a:rPr lang="en-GB" sz="1400" b="1" dirty="0" smtClean="0">
                <a:latin typeface="Times New Roman" panose="02020603050405020304" pitchFamily="18" charset="0"/>
                <a:cs typeface="Times New Roman" panose="02020603050405020304" pitchFamily="18" charset="0"/>
              </a:rPr>
              <a:t> </a:t>
            </a:r>
            <a:r>
              <a:rPr lang="en-GB" sz="1400" b="1" dirty="0" err="1" smtClean="0">
                <a:latin typeface="Times New Roman" panose="02020603050405020304" pitchFamily="18" charset="0"/>
                <a:cs typeface="Times New Roman" panose="02020603050405020304" pitchFamily="18" charset="0"/>
              </a:rPr>
              <a:t>subclavia</a:t>
            </a:r>
            <a:r>
              <a:rPr lang="en-GB" sz="1400" b="1" dirty="0" smtClean="0">
                <a:latin typeface="Times New Roman" panose="02020603050405020304" pitchFamily="18" charset="0"/>
                <a:cs typeface="Times New Roman" panose="02020603050405020304" pitchFamily="18" charset="0"/>
              </a:rPr>
              <a:t>; </a:t>
            </a:r>
          </a:p>
          <a:p>
            <a:pPr marL="0" indent="0" algn="l">
              <a:buNone/>
            </a:pPr>
            <a:r>
              <a:rPr lang="en-GB" sz="1400" b="1" dirty="0" smtClean="0">
                <a:latin typeface="Times New Roman" panose="02020603050405020304" pitchFamily="18" charset="0"/>
                <a:cs typeface="Times New Roman" panose="02020603050405020304" pitchFamily="18" charset="0"/>
              </a:rPr>
              <a:t>7, vertebral n.;</a:t>
            </a:r>
          </a:p>
          <a:p>
            <a:pPr marL="0" indent="0" algn="l">
              <a:buNone/>
            </a:pPr>
            <a:r>
              <a:rPr lang="en-GB" sz="1400" b="1" dirty="0" smtClean="0">
                <a:latin typeface="Times New Roman" panose="02020603050405020304" pitchFamily="18" charset="0"/>
                <a:cs typeface="Times New Roman" panose="02020603050405020304" pitchFamily="18" charset="0"/>
              </a:rPr>
              <a:t>8, greater splanchnic n.;</a:t>
            </a:r>
          </a:p>
          <a:p>
            <a:pPr marL="0" indent="0" algn="l">
              <a:buNone/>
            </a:pPr>
            <a:r>
              <a:rPr lang="en-GB" sz="1400" b="1" dirty="0" smtClean="0">
                <a:latin typeface="Times New Roman" panose="02020603050405020304" pitchFamily="18" charset="0"/>
                <a:cs typeface="Times New Roman" panose="02020603050405020304" pitchFamily="18" charset="0"/>
              </a:rPr>
              <a:t>9, lesser splanchnic </a:t>
            </a:r>
            <a:r>
              <a:rPr lang="en-GB" sz="1400" b="1" dirty="0" err="1" smtClean="0">
                <a:latin typeface="Times New Roman" panose="02020603050405020304" pitchFamily="18" charset="0"/>
                <a:cs typeface="Times New Roman" panose="02020603050405020304" pitchFamily="18" charset="0"/>
              </a:rPr>
              <a:t>nn</a:t>
            </a:r>
            <a:r>
              <a:rPr lang="en-GB" sz="1400" b="1" dirty="0" smtClean="0">
                <a:latin typeface="Times New Roman" panose="02020603050405020304" pitchFamily="18" charset="0"/>
                <a:cs typeface="Times New Roman" panose="02020603050405020304" pitchFamily="18" charset="0"/>
              </a:rPr>
              <a:t>.; </a:t>
            </a:r>
          </a:p>
          <a:p>
            <a:pPr marL="0" indent="0" algn="l">
              <a:buNone/>
            </a:pPr>
            <a:r>
              <a:rPr lang="en-GB" sz="1400" b="1" dirty="0" smtClean="0">
                <a:latin typeface="Times New Roman" panose="02020603050405020304" pitchFamily="18" charset="0"/>
                <a:cs typeface="Times New Roman" panose="02020603050405020304" pitchFamily="18" charset="0"/>
              </a:rPr>
              <a:t>10, celiac ganglion; </a:t>
            </a:r>
          </a:p>
          <a:p>
            <a:pPr marL="0" indent="0" algn="l">
              <a:buNone/>
            </a:pPr>
            <a:r>
              <a:rPr lang="en-GB" sz="1400" b="1" dirty="0" smtClean="0">
                <a:latin typeface="Times New Roman" panose="02020603050405020304" pitchFamily="18" charset="0"/>
                <a:cs typeface="Times New Roman" panose="02020603050405020304" pitchFamily="18" charset="0"/>
              </a:rPr>
              <a:t>11, cranial mesenteric ganglion; </a:t>
            </a:r>
          </a:p>
          <a:p>
            <a:pPr marL="0" indent="0" algn="l">
              <a:buNone/>
            </a:pPr>
            <a:r>
              <a:rPr lang="en-GB" sz="1400" b="1" dirty="0" smtClean="0">
                <a:latin typeface="Times New Roman" panose="02020603050405020304" pitchFamily="18" charset="0"/>
                <a:cs typeface="Times New Roman" panose="02020603050405020304" pitchFamily="18" charset="0"/>
              </a:rPr>
              <a:t>12, caudal mesenteric ganglion; </a:t>
            </a:r>
          </a:p>
          <a:p>
            <a:pPr marL="0" indent="0" algn="l">
              <a:buNone/>
            </a:pPr>
            <a:r>
              <a:rPr lang="ar-IQ" sz="1400" b="1" dirty="0" smtClean="0">
                <a:latin typeface="Times New Roman" panose="02020603050405020304" pitchFamily="18" charset="0"/>
                <a:cs typeface="Times New Roman" panose="02020603050405020304" pitchFamily="18" charset="0"/>
              </a:rPr>
              <a:t> </a:t>
            </a:r>
            <a:r>
              <a:rPr lang="en-US" sz="1400" b="1" dirty="0" smtClean="0">
                <a:latin typeface="Times New Roman" panose="02020603050405020304" pitchFamily="18" charset="0"/>
                <a:cs typeface="Times New Roman" panose="02020603050405020304" pitchFamily="18" charset="0"/>
              </a:rPr>
              <a:t> </a:t>
            </a:r>
            <a:r>
              <a:rPr lang="en-GB" sz="1400" b="1" dirty="0" smtClean="0">
                <a:latin typeface="Times New Roman" panose="02020603050405020304" pitchFamily="18" charset="0"/>
                <a:cs typeface="Times New Roman" panose="02020603050405020304" pitchFamily="18" charset="0"/>
              </a:rPr>
              <a:t>13, </a:t>
            </a:r>
            <a:r>
              <a:rPr lang="en-GB" sz="1400" b="1" dirty="0" err="1" smtClean="0">
                <a:latin typeface="Times New Roman" panose="02020603050405020304" pitchFamily="18" charset="0"/>
                <a:cs typeface="Times New Roman" panose="02020603050405020304" pitchFamily="18" charset="0"/>
              </a:rPr>
              <a:t>hypogastric</a:t>
            </a:r>
            <a:r>
              <a:rPr lang="en-GB" sz="1400" b="1" dirty="0" smtClean="0">
                <a:latin typeface="Times New Roman" panose="02020603050405020304" pitchFamily="18" charset="0"/>
                <a:cs typeface="Times New Roman" panose="02020603050405020304" pitchFamily="18" charset="0"/>
              </a:rPr>
              <a:t> n,</a:t>
            </a:r>
            <a:endParaRPr lang="ar-IQ" sz="1400" b="1"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195486"/>
            <a:ext cx="2520280" cy="48965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275582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1200151"/>
            <a:ext cx="8229600" cy="3394472"/>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smtClean="0">
                <a:ln>
                  <a:noFill/>
                </a:ln>
                <a:effectLst/>
                <a:uLnTx/>
                <a:uFillTx/>
                <a:latin typeface="Times New Roman" panose="02020603050405020304" pitchFamily="18" charset="0"/>
                <a:cs typeface="Times New Roman" panose="02020603050405020304" pitchFamily="18" charset="0"/>
              </a:rPr>
              <a:t>The sympathetic pathway can be divided into three following components</a:t>
            </a:r>
            <a:r>
              <a:rPr kumimoji="0" lang="en-US" sz="3200" b="0" i="0" u="none" strike="noStrike" kern="1200" cap="none" spc="0" normalizeH="0" baseline="0" noProof="0" dirty="0" smtClean="0">
                <a:ln>
                  <a:noFill/>
                </a:ln>
                <a:solidFill>
                  <a:srgbClr val="495354"/>
                </a:solidFill>
                <a:effectLst/>
                <a:uLnTx/>
                <a:uFillTx/>
                <a:latin typeface="Times New Roman" panose="02020603050405020304" pitchFamily="18" charset="0"/>
                <a:cs typeface="Times New Roman" panose="02020603050405020304" pitchFamily="18" charset="0"/>
              </a:rPr>
              <a:t>:</a:t>
            </a:r>
          </a:p>
          <a:p>
            <a:pPr marL="0" marR="0" lvl="0" indent="0" algn="l"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smtClean="0">
                <a:ln>
                  <a:noFill/>
                </a:ln>
                <a:solidFill>
                  <a:srgbClr val="0070C0"/>
                </a:solidFill>
                <a:effectLst/>
                <a:uLnTx/>
                <a:uFillTx/>
                <a:latin typeface="Times New Roman" panose="02020603050405020304" pitchFamily="18" charset="0"/>
                <a:cs typeface="Times New Roman" panose="02020603050405020304" pitchFamily="18" charset="0"/>
              </a:rPr>
              <a:t>-The preganglionic neurons.</a:t>
            </a:r>
            <a:endParaRPr lang="en-US" b="1" dirty="0">
              <a:solidFill>
                <a:srgbClr val="0070C0"/>
              </a:solidFill>
              <a:latin typeface="Times New Roman" panose="02020603050405020304" pitchFamily="18" charset="0"/>
              <a:cs typeface="Times New Roman" panose="02020603050405020304" pitchFamily="18" charset="0"/>
            </a:endParaRPr>
          </a:p>
          <a:p>
            <a:pPr marL="0" marR="0" lvl="0" indent="0" algn="l"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smtClean="0">
                <a:ln>
                  <a:noFill/>
                </a:ln>
                <a:solidFill>
                  <a:srgbClr val="0070C0"/>
                </a:solidFill>
                <a:effectLst/>
                <a:uLnTx/>
                <a:uFillTx/>
                <a:latin typeface="Times New Roman" panose="02020603050405020304" pitchFamily="18" charset="0"/>
                <a:cs typeface="Times New Roman" panose="02020603050405020304" pitchFamily="18" charset="0"/>
              </a:rPr>
              <a:t>-The sympathetic ganglia.</a:t>
            </a:r>
          </a:p>
          <a:p>
            <a:pPr marL="0" marR="0" lvl="0" indent="0" algn="l"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smtClean="0">
                <a:ln>
                  <a:noFill/>
                </a:ln>
                <a:solidFill>
                  <a:srgbClr val="0070C0"/>
                </a:solidFill>
                <a:effectLst/>
                <a:uLnTx/>
                <a:uFillTx/>
                <a:latin typeface="Times New Roman" panose="02020603050405020304" pitchFamily="18" charset="0"/>
                <a:cs typeface="Times New Roman" panose="02020603050405020304" pitchFamily="18" charset="0"/>
              </a:rPr>
              <a:t>-The postganglionic neurons.</a:t>
            </a:r>
          </a:p>
          <a:p>
            <a:pPr marL="0" marR="0" lvl="0" indent="0" algn="l" defTabSz="914400" rtl="1"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ar-IQ" sz="3200" b="0"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457200" y="339502"/>
            <a:ext cx="8229600" cy="723727"/>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algn="l"/>
            <a:r>
              <a:rPr lang="en-GB" sz="3200" b="1" dirty="0" smtClean="0">
                <a:solidFill>
                  <a:srgbClr val="FF0000"/>
                </a:solidFill>
                <a:latin typeface="Times New Roman" panose="02020603050405020304" pitchFamily="18" charset="0"/>
                <a:cs typeface="Times New Roman" panose="02020603050405020304" pitchFamily="18" charset="0"/>
              </a:rPr>
              <a:t>General sympathetic pathway</a:t>
            </a:r>
            <a:br>
              <a:rPr lang="en-GB" sz="3200" b="1" dirty="0" smtClean="0">
                <a:solidFill>
                  <a:srgbClr val="FF0000"/>
                </a:solidFill>
                <a:latin typeface="Times New Roman" panose="02020603050405020304" pitchFamily="18" charset="0"/>
                <a:cs typeface="Times New Roman" panose="02020603050405020304" pitchFamily="18" charset="0"/>
              </a:rPr>
            </a:br>
            <a:endParaRPr lang="ar-IQ" sz="32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29561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67544" y="483518"/>
            <a:ext cx="7992888" cy="4399137"/>
          </a:xfrm>
          <a:prstGeom prst="rect">
            <a:avLst/>
          </a:prstGeom>
        </p:spPr>
        <p:txBody>
          <a:bodyPr vert="horz" lIns="91440" tIns="45720" rIns="91440" bIns="45720" rtlCol="1">
            <a:noAutofit/>
          </a:bodyPr>
          <a:lst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rtl="0">
              <a:lnSpc>
                <a:spcPct val="170000"/>
              </a:lnSpc>
              <a:buFont typeface="Arial" panose="020B0604020202020204" pitchFamily="34" charset="0"/>
              <a:buNone/>
            </a:pPr>
            <a:r>
              <a:rPr lang="en-US" sz="1800" b="1" dirty="0" smtClean="0">
                <a:solidFill>
                  <a:srgbClr val="FF0000"/>
                </a:solidFill>
                <a:latin typeface="Times New Roman" panose="02020603050405020304" pitchFamily="18" charset="0"/>
                <a:cs typeface="Times New Roman" panose="02020603050405020304" pitchFamily="18" charset="0"/>
              </a:rPr>
              <a:t>*The preganglionic neurons </a:t>
            </a:r>
            <a:r>
              <a:rPr lang="en-US" sz="1800" dirty="0" smtClean="0">
                <a:latin typeface="Times New Roman" panose="02020603050405020304" pitchFamily="18" charset="0"/>
                <a:cs typeface="Times New Roman" panose="02020603050405020304" pitchFamily="18" charset="0"/>
              </a:rPr>
              <a:t>are located inside the thoracic and lumbar segments (T1-L2,3) of the </a:t>
            </a:r>
            <a:r>
              <a:rPr lang="en-US" sz="1800" u="sng" dirty="0" smtClean="0">
                <a:latin typeface="Times New Roman" panose="02020603050405020304" pitchFamily="18" charset="0"/>
                <a:cs typeface="Times New Roman" panose="02020603050405020304" pitchFamily="18" charset="0"/>
                <a:hlinkClick r:id="rId2"/>
              </a:rPr>
              <a:t>spinal cord</a:t>
            </a:r>
            <a:r>
              <a:rPr lang="en-US" sz="1800" dirty="0" smtClean="0">
                <a:latin typeface="Times New Roman" panose="02020603050405020304" pitchFamily="18" charset="0"/>
                <a:cs typeface="Times New Roman" panose="02020603050405020304" pitchFamily="18" charset="0"/>
              </a:rPr>
              <a:t> and their fibers (axons), which are called preganglionic fibers. These preganglionic fibers synapse with </a:t>
            </a:r>
            <a:r>
              <a:rPr lang="en-US" sz="1800" b="1" dirty="0" smtClean="0">
                <a:solidFill>
                  <a:srgbClr val="FF0000"/>
                </a:solidFill>
                <a:latin typeface="Times New Roman" panose="02020603050405020304" pitchFamily="18" charset="0"/>
                <a:cs typeface="Times New Roman" panose="02020603050405020304" pitchFamily="18" charset="0"/>
              </a:rPr>
              <a:t>the postganglionic neurons </a:t>
            </a:r>
            <a:r>
              <a:rPr lang="en-US" sz="1800" dirty="0" smtClean="0">
                <a:latin typeface="Times New Roman" panose="02020603050405020304" pitchFamily="18" charset="0"/>
                <a:cs typeface="Times New Roman" panose="02020603050405020304" pitchFamily="18" charset="0"/>
              </a:rPr>
              <a:t>inside the</a:t>
            </a:r>
            <a:r>
              <a:rPr lang="en-US" sz="1800" b="1" dirty="0" smtClean="0">
                <a:solidFill>
                  <a:schemeClr val="accent2"/>
                </a:solidFill>
                <a:latin typeface="Times New Roman" panose="02020603050405020304" pitchFamily="18" charset="0"/>
                <a:cs typeface="Times New Roman" panose="02020603050405020304" pitchFamily="18" charset="0"/>
              </a:rPr>
              <a:t> sympathetic ganglia</a:t>
            </a:r>
            <a:r>
              <a:rPr lang="en-US" sz="1800" dirty="0" smtClean="0">
                <a:latin typeface="Times New Roman" panose="02020603050405020304" pitchFamily="18" charset="0"/>
                <a:cs typeface="Times New Roman" panose="02020603050405020304" pitchFamily="18" charset="0"/>
              </a:rPr>
              <a:t>, which are typically found near the vertebral column. These ganglia are actually a collection of cell bodies of postganglionic neurons. </a:t>
            </a:r>
          </a:p>
          <a:p>
            <a:pPr marL="0" indent="0" algn="ctr" rtl="0">
              <a:lnSpc>
                <a:spcPct val="170000"/>
              </a:lnSpc>
              <a:buFont typeface="Arial" panose="020B0604020202020204" pitchFamily="34" charset="0"/>
              <a:buNone/>
            </a:pPr>
            <a:r>
              <a:rPr lang="en-US" sz="1800" dirty="0" smtClean="0">
                <a:latin typeface="Times New Roman" panose="02020603050405020304" pitchFamily="18" charset="0"/>
                <a:cs typeface="Times New Roman" panose="02020603050405020304" pitchFamily="18" charset="0"/>
              </a:rPr>
              <a:t> The postganglionic neurons give off long axons (postganglionic fibers) that leave the ganglia and project onto </a:t>
            </a:r>
            <a:r>
              <a:rPr lang="en-US" sz="1800" dirty="0" smtClean="0">
                <a:solidFill>
                  <a:schemeClr val="accent2"/>
                </a:solidFill>
                <a:latin typeface="Times New Roman" panose="02020603050405020304" pitchFamily="18" charset="0"/>
                <a:cs typeface="Times New Roman" panose="02020603050405020304" pitchFamily="18" charset="0"/>
              </a:rPr>
              <a:t>visceral effectors</a:t>
            </a:r>
            <a:r>
              <a:rPr lang="en-US" sz="1800" dirty="0" smtClean="0">
                <a:latin typeface="Times New Roman" panose="02020603050405020304" pitchFamily="18" charset="0"/>
                <a:cs typeface="Times New Roman" panose="02020603050405020304" pitchFamily="18" charset="0"/>
              </a:rPr>
              <a:t>, where they release the neurotransmitter       norepinephrine.</a:t>
            </a:r>
            <a:endParaRPr lang="ar-IQ"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79663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813" y="411510"/>
            <a:ext cx="7077595" cy="47272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05247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483518"/>
            <a:ext cx="4752528" cy="3816424"/>
          </a:xfrm>
        </p:spPr>
        <p:txBody>
          <a:bodyPr>
            <a:noAutofit/>
          </a:bodyPr>
          <a:lstStyle/>
          <a:p>
            <a:pPr algn="l">
              <a:lnSpc>
                <a:spcPct val="170000"/>
              </a:lnSpc>
            </a:pPr>
            <a:r>
              <a:rPr lang="en-US" sz="1800" dirty="0" smtClean="0">
                <a:solidFill>
                  <a:schemeClr val="tx1"/>
                </a:solidFill>
                <a:latin typeface="Times New Roman" panose="02020603050405020304" pitchFamily="18" charset="0"/>
                <a:cs typeface="Times New Roman" panose="02020603050405020304" pitchFamily="18" charset="0"/>
              </a:rPr>
              <a:t>The preganglionic axons of the sympathetic system originate from sympathetic preganglionic neurons located in the </a:t>
            </a:r>
            <a:r>
              <a:rPr lang="en-US" sz="1800" dirty="0" smtClean="0">
                <a:solidFill>
                  <a:srgbClr val="FF0000"/>
                </a:solidFill>
                <a:latin typeface="Times New Roman" panose="02020603050405020304" pitchFamily="18" charset="0"/>
                <a:cs typeface="Times New Roman" panose="02020603050405020304" pitchFamily="18" charset="0"/>
              </a:rPr>
              <a:t>lateral gray column </a:t>
            </a:r>
            <a:r>
              <a:rPr lang="en-US" sz="1800" dirty="0" smtClean="0">
                <a:solidFill>
                  <a:schemeClr val="tx1"/>
                </a:solidFill>
                <a:latin typeface="Times New Roman" panose="02020603050405020304" pitchFamily="18" charset="0"/>
                <a:cs typeface="Times New Roman" panose="02020603050405020304" pitchFamily="18" charset="0"/>
              </a:rPr>
              <a:t> thoracolumbar part of the </a:t>
            </a:r>
            <a:r>
              <a:rPr lang="ar-IQ" sz="1800" dirty="0" smtClean="0">
                <a:solidFill>
                  <a:schemeClr val="tx1"/>
                </a:solidFill>
                <a:latin typeface="Times New Roman" panose="02020603050405020304" pitchFamily="18" charset="0"/>
                <a:cs typeface="Times New Roman" panose="02020603050405020304" pitchFamily="18" charset="0"/>
              </a:rPr>
              <a:t>   </a:t>
            </a:r>
            <a:r>
              <a:rPr lang="en-US" sz="1800" dirty="0" smtClean="0">
                <a:solidFill>
                  <a:schemeClr val="tx1"/>
                </a:solidFill>
                <a:latin typeface="Times New Roman" panose="02020603050405020304" pitchFamily="18" charset="0"/>
                <a:cs typeface="Times New Roman" panose="02020603050405020304" pitchFamily="18" charset="0"/>
              </a:rPr>
              <a:t>and pass into the ventral roots of the thoracic and first several lumbar nerves. They continue into the spinal nerves and then leave the ventral rami, becoming the </a:t>
            </a:r>
            <a:r>
              <a:rPr lang="en-US" sz="1800" dirty="0" err="1" smtClean="0">
                <a:solidFill>
                  <a:schemeClr val="tx1"/>
                </a:solidFill>
                <a:latin typeface="Times New Roman" panose="02020603050405020304" pitchFamily="18" charset="0"/>
                <a:cs typeface="Times New Roman" panose="02020603050405020304" pitchFamily="18" charset="0"/>
              </a:rPr>
              <a:t>myelinated</a:t>
            </a:r>
            <a:r>
              <a:rPr lang="en-US" sz="1800" dirty="0" smtClean="0">
                <a:solidFill>
                  <a:schemeClr val="tx1"/>
                </a:solidFill>
                <a:latin typeface="Times New Roman" panose="02020603050405020304" pitchFamily="18" charset="0"/>
                <a:cs typeface="Times New Roman" panose="02020603050405020304" pitchFamily="18" charset="0"/>
              </a:rPr>
              <a:t> communicating branches</a:t>
            </a:r>
          </a:p>
          <a:p>
            <a:pPr algn="l">
              <a:lnSpc>
                <a:spcPct val="170000"/>
              </a:lnSpc>
            </a:pPr>
            <a:r>
              <a:rPr lang="en-US" sz="1800" dirty="0" smtClean="0">
                <a:solidFill>
                  <a:schemeClr val="tx1"/>
                </a:solidFill>
                <a:latin typeface="Times New Roman" panose="02020603050405020304" pitchFamily="18" charset="0"/>
                <a:cs typeface="Times New Roman" panose="02020603050405020304" pitchFamily="18" charset="0"/>
              </a:rPr>
              <a:t>spinal cord</a:t>
            </a:r>
            <a:endParaRPr lang="ar-IQ" sz="1800" dirty="0">
              <a:solidFill>
                <a:schemeClr val="tx1"/>
              </a:solidFill>
              <a:latin typeface="Times New Roman" panose="02020603050405020304" pitchFamily="18" charset="0"/>
              <a:cs typeface="Times New Roman" panose="02020603050405020304" pitchFamily="18"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699542"/>
            <a:ext cx="3744416" cy="34563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6290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55526"/>
            <a:ext cx="5915000" cy="4039097"/>
          </a:xfrm>
        </p:spPr>
        <p:txBody>
          <a:bodyPr>
            <a:normAutofit lnSpcReduction="10000"/>
          </a:bodyPr>
          <a:lstStyle/>
          <a:p>
            <a:pPr marL="0" indent="0" algn="l">
              <a:lnSpc>
                <a:spcPct val="150000"/>
              </a:lnSpc>
              <a:buNone/>
            </a:pPr>
            <a:r>
              <a:rPr lang="en-US" sz="2000" dirty="0" smtClean="0">
                <a:latin typeface="Times New Roman" panose="02020603050405020304" pitchFamily="18" charset="0"/>
                <a:cs typeface="Times New Roman" panose="02020603050405020304" pitchFamily="18" charset="0"/>
              </a:rPr>
              <a:t>which join the ganglia of the sympathetic trunk and These bilateral trunks run the length of the neck and back, and each has a segmental arrangement, although strict correspondence of the ganglia with spinal nerves is evident only </a:t>
            </a:r>
            <a:r>
              <a:rPr lang="en-US" sz="2000" dirty="0">
                <a:latin typeface="Times New Roman" panose="02020603050405020304" pitchFamily="18" charset="0"/>
                <a:cs typeface="Times New Roman" panose="02020603050405020304" pitchFamily="18" charset="0"/>
              </a:rPr>
              <a:t>in </a:t>
            </a:r>
            <a:r>
              <a:rPr lang="en-US" sz="2000" dirty="0" smtClean="0">
                <a:latin typeface="Times New Roman" panose="02020603050405020304" pitchFamily="18" charset="0"/>
                <a:cs typeface="Times New Roman" panose="02020603050405020304" pitchFamily="18" charset="0"/>
              </a:rPr>
              <a:t>the thoracic </a:t>
            </a:r>
            <a:r>
              <a:rPr lang="en-US" sz="2000" dirty="0">
                <a:latin typeface="Times New Roman" panose="02020603050405020304" pitchFamily="18" charset="0"/>
                <a:cs typeface="Times New Roman" panose="02020603050405020304" pitchFamily="18" charset="0"/>
              </a:rPr>
              <a:t>and cranial lumbar regions. </a:t>
            </a:r>
            <a:endParaRPr lang="en-US" sz="2000" dirty="0" smtClean="0">
              <a:latin typeface="Times New Roman" panose="02020603050405020304" pitchFamily="18" charset="0"/>
              <a:cs typeface="Times New Roman" panose="02020603050405020304" pitchFamily="18" charset="0"/>
            </a:endParaRPr>
          </a:p>
          <a:p>
            <a:pPr marL="0" indent="0" algn="l">
              <a:lnSpc>
                <a:spcPct val="150000"/>
              </a:lnSpc>
              <a:buNone/>
            </a:pPr>
            <a:r>
              <a:rPr lang="en-US" sz="2000" b="1" dirty="0" smtClean="0">
                <a:solidFill>
                  <a:schemeClr val="accent2">
                    <a:lumMod val="75000"/>
                  </a:schemeClr>
                </a:solidFill>
                <a:latin typeface="Times New Roman" panose="02020603050405020304" pitchFamily="18" charset="0"/>
                <a:cs typeface="Times New Roman" panose="02020603050405020304" pitchFamily="18" charset="0"/>
              </a:rPr>
              <a:t>The cervical part </a:t>
            </a:r>
            <a:r>
              <a:rPr lang="en-US" sz="2000" dirty="0" smtClean="0">
                <a:latin typeface="Times New Roman" panose="02020603050405020304" pitchFamily="18" charset="0"/>
                <a:cs typeface="Times New Roman" panose="02020603050405020304" pitchFamily="18" charset="0"/>
              </a:rPr>
              <a:t>of the trunk begins at the large, spindle-shaped, cranial cervical ganglion placed</a:t>
            </a:r>
          </a:p>
          <a:p>
            <a:pPr marL="0" indent="0" algn="l">
              <a:lnSpc>
                <a:spcPct val="150000"/>
              </a:lnSpc>
              <a:buNone/>
            </a:pPr>
            <a:r>
              <a:rPr lang="en-US" sz="2000" dirty="0" smtClean="0">
                <a:latin typeface="Times New Roman" panose="02020603050405020304" pitchFamily="18" charset="0"/>
                <a:cs typeface="Times New Roman" panose="02020603050405020304" pitchFamily="18" charset="0"/>
              </a:rPr>
              <a:t>close to the base of the skull</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t>
            </a:r>
            <a:endParaRPr lang="ar-IQ" sz="2000" dirty="0">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204788"/>
            <a:ext cx="2566987" cy="473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39214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483518"/>
            <a:ext cx="5256584" cy="3394472"/>
          </a:xfrm>
        </p:spPr>
        <p:txBody>
          <a:bodyPr>
            <a:noAutofit/>
          </a:bodyPr>
          <a:lstStyle/>
          <a:p>
            <a:pPr marL="0" indent="0" algn="l">
              <a:lnSpc>
                <a:spcPct val="150000"/>
              </a:lnSpc>
              <a:buNone/>
            </a:pPr>
            <a:r>
              <a:rPr lang="en-US" sz="1800" b="1" dirty="0" smtClean="0">
                <a:solidFill>
                  <a:srgbClr val="7030A0"/>
                </a:solidFill>
                <a:latin typeface="Times New Roman" panose="02020603050405020304" pitchFamily="18" charset="0"/>
                <a:cs typeface="Times New Roman" panose="02020603050405020304" pitchFamily="18" charset="0"/>
              </a:rPr>
              <a:t>The cervical trunk </a:t>
            </a:r>
            <a:r>
              <a:rPr lang="en-US" sz="1800" dirty="0" smtClean="0">
                <a:latin typeface="Times New Roman" panose="02020603050405020304" pitchFamily="18" charset="0"/>
                <a:cs typeface="Times New Roman" panose="02020603050405020304" pitchFamily="18" charset="0"/>
              </a:rPr>
              <a:t>is associated with the </a:t>
            </a:r>
            <a:r>
              <a:rPr lang="en-US" sz="1800" dirty="0" err="1" smtClean="0">
                <a:latin typeface="Times New Roman" panose="02020603050405020304" pitchFamily="18" charset="0"/>
                <a:cs typeface="Times New Roman" panose="02020603050405020304" pitchFamily="18" charset="0"/>
              </a:rPr>
              <a:t>vagus</a:t>
            </a:r>
            <a:r>
              <a:rPr lang="en-US" sz="1800" dirty="0" smtClean="0">
                <a:latin typeface="Times New Roman" panose="02020603050405020304" pitchFamily="18" charset="0"/>
                <a:cs typeface="Times New Roman" panose="02020603050405020304" pitchFamily="18" charset="0"/>
              </a:rPr>
              <a:t> within the carotid sheath and forms the </a:t>
            </a:r>
            <a:r>
              <a:rPr lang="en-US" sz="1800" dirty="0" err="1" smtClean="0">
                <a:solidFill>
                  <a:schemeClr val="accent2"/>
                </a:solidFill>
                <a:latin typeface="Times New Roman" panose="02020603050405020304" pitchFamily="18" charset="0"/>
                <a:cs typeface="Times New Roman" panose="02020603050405020304" pitchFamily="18" charset="0"/>
              </a:rPr>
              <a:t>vagosympathetic</a:t>
            </a:r>
            <a:r>
              <a:rPr lang="en-US" sz="1800" dirty="0" smtClean="0">
                <a:solidFill>
                  <a:schemeClr val="accent2"/>
                </a:solidFill>
                <a:latin typeface="Times New Roman" panose="02020603050405020304" pitchFamily="18" charset="0"/>
                <a:cs typeface="Times New Roman" panose="02020603050405020304" pitchFamily="18" charset="0"/>
              </a:rPr>
              <a:t> trunk </a:t>
            </a:r>
            <a:r>
              <a:rPr lang="en-US" sz="1800" dirty="0" smtClean="0">
                <a:latin typeface="Times New Roman" panose="02020603050405020304" pitchFamily="18" charset="0"/>
                <a:cs typeface="Times New Roman" panose="02020603050405020304" pitchFamily="18" charset="0"/>
              </a:rPr>
              <a:t>that proceeds down the neck. Whereas the </a:t>
            </a:r>
            <a:r>
              <a:rPr lang="en-US" sz="1800" dirty="0" err="1" smtClean="0">
                <a:latin typeface="Times New Roman" panose="02020603050405020304" pitchFamily="18" charset="0"/>
                <a:cs typeface="Times New Roman" panose="02020603050405020304" pitchFamily="18" charset="0"/>
              </a:rPr>
              <a:t>vagus</a:t>
            </a:r>
            <a:r>
              <a:rPr lang="en-US" sz="1800" dirty="0" smtClean="0">
                <a:latin typeface="Times New Roman" panose="02020603050405020304" pitchFamily="18" charset="0"/>
                <a:cs typeface="Times New Roman" panose="02020603050405020304" pitchFamily="18" charset="0"/>
              </a:rPr>
              <a:t> contains </a:t>
            </a:r>
            <a:r>
              <a:rPr lang="en-US" sz="1800" dirty="0" smtClean="0">
                <a:solidFill>
                  <a:srgbClr val="00B050"/>
                </a:solidFill>
                <a:latin typeface="Times New Roman" panose="02020603050405020304" pitchFamily="18" charset="0"/>
                <a:cs typeface="Times New Roman" panose="02020603050405020304" pitchFamily="18" charset="0"/>
              </a:rPr>
              <a:t>parasympathetic</a:t>
            </a:r>
            <a:r>
              <a:rPr lang="en-US" sz="1800" dirty="0" smtClean="0">
                <a:latin typeface="Times New Roman" panose="02020603050405020304" pitchFamily="18" charset="0"/>
                <a:cs typeface="Times New Roman" panose="02020603050405020304" pitchFamily="18" charset="0"/>
              </a:rPr>
              <a:t> axons travelling </a:t>
            </a:r>
            <a:r>
              <a:rPr lang="en-US" sz="1800" dirty="0" smtClean="0">
                <a:solidFill>
                  <a:srgbClr val="00B050"/>
                </a:solidFill>
                <a:latin typeface="Times New Roman" panose="02020603050405020304" pitchFamily="18" charset="0"/>
                <a:cs typeface="Times New Roman" panose="02020603050405020304" pitchFamily="18" charset="0"/>
              </a:rPr>
              <a:t>caudally</a:t>
            </a:r>
            <a:r>
              <a:rPr lang="en-US" sz="1800" dirty="0" smtClean="0">
                <a:latin typeface="Times New Roman" panose="02020603050405020304" pitchFamily="18" charset="0"/>
                <a:cs typeface="Times New Roman" panose="02020603050405020304" pitchFamily="18" charset="0"/>
              </a:rPr>
              <a:t> to innervate thoracic and abdominal viscera, the sympathetic trunk in the neck contains </a:t>
            </a:r>
            <a:r>
              <a:rPr lang="en-US" sz="1800" dirty="0" smtClean="0">
                <a:solidFill>
                  <a:srgbClr val="7030A0"/>
                </a:solidFill>
                <a:latin typeface="Times New Roman" panose="02020603050405020304" pitchFamily="18" charset="0"/>
                <a:cs typeface="Times New Roman" panose="02020603050405020304" pitchFamily="18" charset="0"/>
              </a:rPr>
              <a:t>sympathetic axons</a:t>
            </a:r>
            <a:r>
              <a:rPr lang="en-US" sz="1800" dirty="0" smtClean="0">
                <a:latin typeface="Times New Roman" panose="02020603050405020304" pitchFamily="18" charset="0"/>
                <a:cs typeface="Times New Roman" panose="02020603050405020304" pitchFamily="18" charset="0"/>
              </a:rPr>
              <a:t> travelling </a:t>
            </a:r>
            <a:r>
              <a:rPr lang="en-US" sz="1800" dirty="0" smtClean="0">
                <a:solidFill>
                  <a:srgbClr val="7030A0"/>
                </a:solidFill>
                <a:latin typeface="Times New Roman" panose="02020603050405020304" pitchFamily="18" charset="0"/>
                <a:cs typeface="Times New Roman" panose="02020603050405020304" pitchFamily="18" charset="0"/>
              </a:rPr>
              <a:t>cranially</a:t>
            </a:r>
            <a:r>
              <a:rPr lang="en-US" sz="1800" dirty="0" smtClean="0">
                <a:latin typeface="Times New Roman" panose="02020603050405020304" pitchFamily="18" charset="0"/>
                <a:cs typeface="Times New Roman" panose="02020603050405020304" pitchFamily="18" charset="0"/>
              </a:rPr>
              <a:t> to innervate structures of the head. The two components part company at the entrance to the chest, where the sympathetic trunk often bears a middle cervical ganglion by the first rib</a:t>
            </a:r>
            <a:endParaRPr lang="ar-IQ" sz="1800" dirty="0">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771550"/>
            <a:ext cx="3482850" cy="3699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9" y="4471318"/>
            <a:ext cx="3312368"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1"/>
          <p:cNvSpPr/>
          <p:nvPr/>
        </p:nvSpPr>
        <p:spPr>
          <a:xfrm>
            <a:off x="6228184" y="1851670"/>
            <a:ext cx="216024" cy="72008"/>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10698507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83518"/>
            <a:ext cx="4536504" cy="3888432"/>
          </a:xfrm>
        </p:spPr>
        <p:txBody>
          <a:bodyPr>
            <a:normAutofit fontScale="62500" lnSpcReduction="20000"/>
          </a:bodyPr>
          <a:lstStyle/>
          <a:p>
            <a:pPr marL="0" indent="0" algn="l">
              <a:lnSpc>
                <a:spcPct val="170000"/>
              </a:lnSpc>
              <a:buNone/>
            </a:pPr>
            <a:r>
              <a:rPr lang="en-US" b="1" dirty="0" smtClean="0">
                <a:solidFill>
                  <a:srgbClr val="7030A0"/>
                </a:solidFill>
                <a:latin typeface="Times New Roman" panose="02020603050405020304" pitchFamily="18" charset="0"/>
                <a:cs typeface="Times New Roman" panose="02020603050405020304" pitchFamily="18" charset="0"/>
              </a:rPr>
              <a:t>The thoracic part </a:t>
            </a:r>
            <a:r>
              <a:rPr lang="en-US" dirty="0" smtClean="0">
                <a:latin typeface="Times New Roman" panose="02020603050405020304" pitchFamily="18" charset="0"/>
                <a:cs typeface="Times New Roman" panose="02020603050405020304" pitchFamily="18" charset="0"/>
              </a:rPr>
              <a:t>of the sympathetic trunk then continues </a:t>
            </a:r>
            <a:r>
              <a:rPr lang="en-US" dirty="0" err="1" smtClean="0">
                <a:solidFill>
                  <a:schemeClr val="accent2">
                    <a:lumMod val="75000"/>
                  </a:schemeClr>
                </a:solidFill>
                <a:latin typeface="Times New Roman" panose="02020603050405020304" pitchFamily="18" charset="0"/>
                <a:cs typeface="Times New Roman" panose="02020603050405020304" pitchFamily="18" charset="0"/>
              </a:rPr>
              <a:t>subpleurally</a:t>
            </a:r>
            <a:r>
              <a:rPr lang="en-US" dirty="0" smtClean="0">
                <a:latin typeface="Times New Roman" panose="02020603050405020304" pitchFamily="18" charset="0"/>
                <a:cs typeface="Times New Roman" panose="02020603050405020304" pitchFamily="18" charset="0"/>
              </a:rPr>
              <a:t>, over the line of the</a:t>
            </a:r>
          </a:p>
          <a:p>
            <a:pPr marL="0" indent="0" algn="l">
              <a:lnSpc>
                <a:spcPct val="170000"/>
              </a:lnSpc>
              <a:buNone/>
            </a:pPr>
            <a:r>
              <a:rPr lang="en-US" dirty="0" err="1" smtClean="0">
                <a:solidFill>
                  <a:schemeClr val="accent2">
                    <a:lumMod val="75000"/>
                  </a:schemeClr>
                </a:solidFill>
                <a:latin typeface="Times New Roman" panose="02020603050405020304" pitchFamily="18" charset="0"/>
                <a:cs typeface="Times New Roman" panose="02020603050405020304" pitchFamily="18" charset="0"/>
              </a:rPr>
              <a:t>costovertebral</a:t>
            </a:r>
            <a:r>
              <a:rPr lang="en-US" dirty="0" smtClean="0">
                <a:solidFill>
                  <a:schemeClr val="accent2">
                    <a:lumMod val="75000"/>
                  </a:schemeClr>
                </a:solidFill>
                <a:latin typeface="Times New Roman" panose="02020603050405020304" pitchFamily="18" charset="0"/>
                <a:cs typeface="Times New Roman" panose="02020603050405020304" pitchFamily="18" charset="0"/>
              </a:rPr>
              <a:t> articulations, </a:t>
            </a:r>
            <a:r>
              <a:rPr lang="en-US" dirty="0" smtClean="0">
                <a:latin typeface="Times New Roman" panose="02020603050405020304" pitchFamily="18" charset="0"/>
                <a:cs typeface="Times New Roman" panose="02020603050405020304" pitchFamily="18" charset="0"/>
              </a:rPr>
              <a:t>before passing dorsal to the diaphragm to enter the abdomen. Its</a:t>
            </a:r>
          </a:p>
          <a:p>
            <a:pPr marL="0" indent="0" algn="l">
              <a:lnSpc>
                <a:spcPct val="170000"/>
              </a:lnSpc>
              <a:buNone/>
            </a:pPr>
            <a:r>
              <a:rPr lang="en-US" dirty="0" smtClean="0">
                <a:latin typeface="Times New Roman" panose="02020603050405020304" pitchFamily="18" charset="0"/>
                <a:cs typeface="Times New Roman" panose="02020603050405020304" pitchFamily="18" charset="0"/>
              </a:rPr>
              <a:t>thoracic part contains regularly spaced ganglia, although the first one or two are fused with caudal</a:t>
            </a:r>
          </a:p>
          <a:p>
            <a:pPr marL="0" indent="0" algn="l">
              <a:lnSpc>
                <a:spcPct val="170000"/>
              </a:lnSpc>
              <a:buNone/>
            </a:pPr>
            <a:r>
              <a:rPr lang="en-US" dirty="0" smtClean="0">
                <a:latin typeface="Times New Roman" panose="02020603050405020304" pitchFamily="18" charset="0"/>
                <a:cs typeface="Times New Roman" panose="02020603050405020304" pitchFamily="18" charset="0"/>
              </a:rPr>
              <a:t>cervical ganglia to form the large </a:t>
            </a:r>
            <a:r>
              <a:rPr lang="en-US" dirty="0" err="1" smtClean="0">
                <a:solidFill>
                  <a:schemeClr val="accent2">
                    <a:lumMod val="75000"/>
                  </a:schemeClr>
                </a:solidFill>
                <a:latin typeface="Times New Roman" panose="02020603050405020304" pitchFamily="18" charset="0"/>
                <a:cs typeface="Times New Roman" panose="02020603050405020304" pitchFamily="18" charset="0"/>
              </a:rPr>
              <a:t>cervicothoracic</a:t>
            </a:r>
            <a:r>
              <a:rPr lang="en-US" dirty="0" smtClean="0">
                <a:solidFill>
                  <a:schemeClr val="accent2">
                    <a:lumMod val="75000"/>
                  </a:schemeClr>
                </a:solidFill>
                <a:latin typeface="Times New Roman" panose="02020603050405020304" pitchFamily="18" charset="0"/>
                <a:cs typeface="Times New Roman" panose="02020603050405020304" pitchFamily="18" charset="0"/>
              </a:rPr>
              <a:t> ganglion</a:t>
            </a:r>
            <a:r>
              <a:rPr lang="en-US" dirty="0" smtClean="0">
                <a:latin typeface="Times New Roman" panose="02020603050405020304" pitchFamily="18" charset="0"/>
                <a:cs typeface="Times New Roman" panose="02020603050405020304" pitchFamily="18" charset="0"/>
              </a:rPr>
              <a:t> deep to the head of the first rib .</a:t>
            </a:r>
            <a:endParaRPr lang="ar-IQ" dirty="0">
              <a:latin typeface="Times New Roman" panose="02020603050405020304" pitchFamily="18" charset="0"/>
              <a:cs typeface="Times New Roman" panose="02020603050405020304"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652588"/>
            <a:ext cx="3744415" cy="381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2" name="Oval 1"/>
          <p:cNvSpPr/>
          <p:nvPr/>
        </p:nvSpPr>
        <p:spPr>
          <a:xfrm>
            <a:off x="6948263" y="2355566"/>
            <a:ext cx="288032" cy="129854"/>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4" name="Oval 3"/>
          <p:cNvSpPr/>
          <p:nvPr/>
        </p:nvSpPr>
        <p:spPr>
          <a:xfrm>
            <a:off x="5940152" y="2211710"/>
            <a:ext cx="288032" cy="143856"/>
          </a:xfrm>
          <a:prstGeom prst="ellipse">
            <a:avLst/>
          </a:prstGeom>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36360207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267494"/>
            <a:ext cx="4752528" cy="4876006"/>
          </a:xfrm>
        </p:spPr>
        <p:txBody>
          <a:bodyPr>
            <a:noAutofit/>
          </a:bodyPr>
          <a:lstStyle/>
          <a:p>
            <a:pPr marL="0" indent="0" algn="l">
              <a:lnSpc>
                <a:spcPct val="170000"/>
              </a:lnSpc>
              <a:buNone/>
            </a:pPr>
            <a:r>
              <a:rPr lang="en-US" sz="1800" b="1" dirty="0" smtClean="0">
                <a:solidFill>
                  <a:srgbClr val="7030A0"/>
                </a:solidFill>
                <a:latin typeface="Times New Roman" panose="02020603050405020304" pitchFamily="18" charset="0"/>
                <a:cs typeface="Times New Roman" panose="02020603050405020304" pitchFamily="18" charset="0"/>
              </a:rPr>
              <a:t>The lumbar part </a:t>
            </a:r>
            <a:r>
              <a:rPr lang="en-US" sz="1800" dirty="0" smtClean="0">
                <a:latin typeface="Times New Roman" panose="02020603050405020304" pitchFamily="18" charset="0"/>
                <a:cs typeface="Times New Roman" panose="02020603050405020304" pitchFamily="18" charset="0"/>
              </a:rPr>
              <a:t>of the trunk, which lies between </a:t>
            </a:r>
            <a:r>
              <a:rPr lang="en-US" sz="1800" dirty="0" smtClean="0">
                <a:solidFill>
                  <a:schemeClr val="accent2">
                    <a:lumMod val="75000"/>
                  </a:schemeClr>
                </a:solidFill>
                <a:latin typeface="Times New Roman" panose="02020603050405020304" pitchFamily="18" charset="0"/>
                <a:cs typeface="Times New Roman" panose="02020603050405020304" pitchFamily="18" charset="0"/>
              </a:rPr>
              <a:t>the psoas musculature and vertebral bodies</a:t>
            </a:r>
            <a:r>
              <a:rPr lang="en-US" sz="1800" dirty="0" smtClean="0">
                <a:latin typeface="Times New Roman" panose="02020603050405020304" pitchFamily="18" charset="0"/>
                <a:cs typeface="Times New Roman" panose="02020603050405020304" pitchFamily="18" charset="0"/>
              </a:rPr>
              <a:t>, at first also carries a regular arrangement of ganglia, but the arrangement later becomes more erratic in that some caudal lumbar ganglia split into two or, less commonly, fuse with their neighbors. </a:t>
            </a:r>
            <a:r>
              <a:rPr lang="en-US" sz="1800" b="1" dirty="0" smtClean="0">
                <a:solidFill>
                  <a:srgbClr val="7030A0"/>
                </a:solidFill>
                <a:latin typeface="Times New Roman" panose="02020603050405020304" pitchFamily="18" charset="0"/>
                <a:cs typeface="Times New Roman" panose="02020603050405020304" pitchFamily="18" charset="0"/>
              </a:rPr>
              <a:t>The sacral part </a:t>
            </a:r>
            <a:r>
              <a:rPr lang="en-US" sz="1800" dirty="0" smtClean="0">
                <a:latin typeface="Times New Roman" panose="02020603050405020304" pitchFamily="18" charset="0"/>
                <a:cs typeface="Times New Roman" panose="02020603050405020304" pitchFamily="18" charset="0"/>
              </a:rPr>
              <a:t>is even less regular, and right and left trunks may fuse, temporarily or</a:t>
            </a:r>
          </a:p>
          <a:p>
            <a:pPr marL="0" indent="0" algn="l">
              <a:lnSpc>
                <a:spcPct val="170000"/>
              </a:lnSpc>
              <a:buNone/>
            </a:pPr>
            <a:r>
              <a:rPr lang="en-US" sz="1800" dirty="0" smtClean="0">
                <a:latin typeface="Times New Roman" panose="02020603050405020304" pitchFamily="18" charset="0"/>
                <a:cs typeface="Times New Roman" panose="02020603050405020304" pitchFamily="18" charset="0"/>
              </a:rPr>
              <a:t>finally, before extending into the tail, where it rapidly fade.</a:t>
            </a:r>
            <a:endParaRPr lang="ar-IQ" sz="1800" dirty="0">
              <a:latin typeface="Times New Roman" panose="02020603050405020304" pitchFamily="18" charset="0"/>
              <a:cs typeface="Times New Roman" panose="02020603050405020304"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915566"/>
            <a:ext cx="3935635" cy="398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36683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11510"/>
            <a:ext cx="8229600" cy="4093959"/>
          </a:xfrm>
        </p:spPr>
        <p:txBody>
          <a:bodyPr>
            <a:noAutofit/>
          </a:bodyPr>
          <a:lstStyle/>
          <a:p>
            <a:pPr marL="0" indent="0" algn="l">
              <a:lnSpc>
                <a:spcPct val="160000"/>
              </a:lnSpc>
              <a:buNone/>
            </a:pPr>
            <a:r>
              <a:rPr lang="en-US" sz="2000" dirty="0" smtClean="0">
                <a:solidFill>
                  <a:srgbClr val="FF0000"/>
                </a:solidFill>
                <a:latin typeface="Times New Roman" panose="02020603050405020304" pitchFamily="18" charset="0"/>
                <a:cs typeface="Times New Roman" panose="02020603050405020304" pitchFamily="18" charset="0"/>
              </a:rPr>
              <a:t>Several alternative fates are possibly with the preganglionic sympathetic fibers that enter the sympathetic chain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smtClean="0">
                <a:solidFill>
                  <a:srgbClr val="FF0000"/>
                </a:solidFill>
                <a:latin typeface="Times New Roman" panose="02020603050405020304" pitchFamily="18" charset="0"/>
                <a:cs typeface="Times New Roman" panose="02020603050405020304" pitchFamily="18" charset="0"/>
              </a:rPr>
              <a:t>and projection many ganglion cells:.</a:t>
            </a:r>
          </a:p>
          <a:p>
            <a:pPr marL="0" indent="0" algn="l">
              <a:lnSpc>
                <a:spcPct val="160000"/>
              </a:lnSpc>
              <a:buNone/>
            </a:pPr>
            <a:r>
              <a:rPr lang="en-US" sz="2000" dirty="0" smtClean="0">
                <a:latin typeface="Times New Roman" panose="02020603050405020304" pitchFamily="18" charset="0"/>
                <a:cs typeface="Times New Roman" panose="02020603050405020304" pitchFamily="18" charset="0"/>
              </a:rPr>
              <a:t> </a:t>
            </a:r>
            <a:r>
              <a:rPr lang="en-US" sz="2000" dirty="0" smtClean="0">
                <a:solidFill>
                  <a:srgbClr val="FF0000"/>
                </a:solidFill>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Some fibers synapse immediately within the local ganglion</a:t>
            </a:r>
          </a:p>
          <a:p>
            <a:pPr marL="0" indent="0" algn="l">
              <a:lnSpc>
                <a:spcPct val="160000"/>
              </a:lnSpc>
              <a:buNone/>
            </a:pPr>
            <a:r>
              <a:rPr lang="en-US" sz="2000" dirty="0" smtClean="0">
                <a:solidFill>
                  <a:srgbClr val="FF0000"/>
                </a:solidFill>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others run cranially or caudally within the trunk to  synapse within</a:t>
            </a:r>
          </a:p>
          <a:p>
            <a:pPr marL="0" indent="0" algn="l">
              <a:lnSpc>
                <a:spcPct val="160000"/>
              </a:lnSpc>
              <a:buNone/>
            </a:pPr>
            <a:r>
              <a:rPr lang="en-US" sz="2000" dirty="0" smtClean="0">
                <a:latin typeface="Times New Roman" panose="02020603050405020304" pitchFamily="18" charset="0"/>
                <a:cs typeface="Times New Roman" panose="02020603050405020304" pitchFamily="18" charset="0"/>
              </a:rPr>
              <a:t>ganglia. </a:t>
            </a:r>
          </a:p>
          <a:p>
            <a:pPr marL="457200" indent="-457200" algn="l">
              <a:lnSpc>
                <a:spcPct val="160000"/>
              </a:lnSpc>
              <a:buFont typeface="Arial" pitchFamily="34" charset="0"/>
              <a:buChar char="•"/>
            </a:pPr>
            <a:r>
              <a:rPr lang="en-US" sz="2000" dirty="0" smtClean="0">
                <a:latin typeface="Times New Roman" panose="02020603050405020304" pitchFamily="18" charset="0"/>
                <a:cs typeface="Times New Roman" panose="02020603050405020304" pitchFamily="18" charset="0"/>
              </a:rPr>
              <a:t> </a:t>
            </a:r>
            <a:r>
              <a:rPr lang="en-US" sz="2000" dirty="0" smtClean="0">
                <a:solidFill>
                  <a:srgbClr val="FF0000"/>
                </a:solidFill>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others pass uninterruptedly through the trunk to proceed to a second set of (</a:t>
            </a:r>
            <a:r>
              <a:rPr lang="en-US" sz="2000" dirty="0" err="1" smtClean="0">
                <a:latin typeface="Times New Roman" panose="02020603050405020304" pitchFamily="18" charset="0"/>
                <a:cs typeface="Times New Roman" panose="02020603050405020304" pitchFamily="18" charset="0"/>
              </a:rPr>
              <a:t>prevertebral</a:t>
            </a:r>
            <a:r>
              <a:rPr lang="en-US" sz="2000" dirty="0" smtClean="0">
                <a:latin typeface="Times New Roman" panose="02020603050405020304" pitchFamily="18" charset="0"/>
                <a:cs typeface="Times New Roman" panose="02020603050405020304" pitchFamily="18" charset="0"/>
              </a:rPr>
              <a:t>) ganglia placed about the</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origin of the visceral branches of the abdominal aorta.</a:t>
            </a:r>
            <a:endParaRPr lang="ar-IQ"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62896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483518"/>
            <a:ext cx="8229600" cy="3394472"/>
          </a:xfrm>
        </p:spPr>
        <p:txBody>
          <a:bodyPr>
            <a:normAutofit fontScale="92500" lnSpcReduction="10000"/>
          </a:bodyPr>
          <a:lstStyle/>
          <a:p>
            <a:pPr marL="0" indent="0" algn="l">
              <a:lnSpc>
                <a:spcPct val="150000"/>
              </a:lnSpc>
              <a:buNone/>
            </a:pPr>
            <a:r>
              <a:rPr lang="en-US" dirty="0" smtClean="0">
                <a:latin typeface="Times New Roman" panose="02020603050405020304" pitchFamily="18" charset="0"/>
                <a:cs typeface="Times New Roman" panose="02020603050405020304" pitchFamily="18" charset="0"/>
              </a:rPr>
              <a:t>This last group constitutes the </a:t>
            </a:r>
            <a:r>
              <a:rPr lang="en-US" dirty="0" smtClean="0">
                <a:solidFill>
                  <a:srgbClr val="FF0000"/>
                </a:solidFill>
                <a:latin typeface="Times New Roman" panose="02020603050405020304" pitchFamily="18" charset="0"/>
                <a:cs typeface="Times New Roman" panose="02020603050405020304" pitchFamily="18" charset="0"/>
              </a:rPr>
              <a:t>splanchnic nerves</a:t>
            </a:r>
            <a:r>
              <a:rPr lang="en-US" dirty="0" smtClean="0">
                <a:latin typeface="Times New Roman" panose="02020603050405020304" pitchFamily="18" charset="0"/>
                <a:cs typeface="Times New Roman" panose="02020603050405020304" pitchFamily="18" charset="0"/>
              </a:rPr>
              <a:t>, which are rather variable in arrangement; usually </a:t>
            </a:r>
            <a:r>
              <a:rPr lang="en-US" dirty="0" smtClean="0">
                <a:solidFill>
                  <a:srgbClr val="0070C0"/>
                </a:solidFill>
                <a:latin typeface="Times New Roman" panose="02020603050405020304" pitchFamily="18" charset="0"/>
                <a:cs typeface="Times New Roman" panose="02020603050405020304" pitchFamily="18" charset="0"/>
              </a:rPr>
              <a:t>one greater splanchnic </a:t>
            </a:r>
            <a:r>
              <a:rPr lang="en-US" dirty="0" smtClean="0">
                <a:latin typeface="Times New Roman" panose="02020603050405020304" pitchFamily="18" charset="0"/>
                <a:cs typeface="Times New Roman" panose="02020603050405020304" pitchFamily="18" charset="0"/>
              </a:rPr>
              <a:t>nerve is formed by preganglionic fibers that leave the trunk from about the sixth to the penultimate thoracic ganglia, with </a:t>
            </a:r>
            <a:r>
              <a:rPr lang="en-US" dirty="0" smtClean="0">
                <a:solidFill>
                  <a:srgbClr val="0070C0"/>
                </a:solidFill>
                <a:latin typeface="Times New Roman" panose="02020603050405020304" pitchFamily="18" charset="0"/>
                <a:cs typeface="Times New Roman" panose="02020603050405020304" pitchFamily="18" charset="0"/>
              </a:rPr>
              <a:t>lesser </a:t>
            </a:r>
            <a:r>
              <a:rPr lang="en-US" dirty="0" err="1" smtClean="0">
                <a:solidFill>
                  <a:srgbClr val="0070C0"/>
                </a:solidFill>
                <a:latin typeface="Times New Roman" panose="02020603050405020304" pitchFamily="18" charset="0"/>
                <a:cs typeface="Times New Roman" panose="02020603050405020304" pitchFamily="18" charset="0"/>
              </a:rPr>
              <a:t>splanching</a:t>
            </a:r>
            <a:r>
              <a:rPr lang="en-US" dirty="0" smtClean="0">
                <a:solidFill>
                  <a:srgbClr val="0070C0"/>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and </a:t>
            </a:r>
            <a:r>
              <a:rPr lang="en-US" dirty="0" smtClean="0">
                <a:solidFill>
                  <a:srgbClr val="0070C0"/>
                </a:solidFill>
                <a:latin typeface="Times New Roman" panose="02020603050405020304" pitchFamily="18" charset="0"/>
                <a:cs typeface="Times New Roman" panose="02020603050405020304" pitchFamily="18" charset="0"/>
              </a:rPr>
              <a:t>lumbar splanchnic nerves </a:t>
            </a:r>
            <a:r>
              <a:rPr lang="en-US" dirty="0" smtClean="0">
                <a:latin typeface="Times New Roman" panose="02020603050405020304" pitchFamily="18" charset="0"/>
                <a:cs typeface="Times New Roman" panose="02020603050405020304" pitchFamily="18" charset="0"/>
              </a:rPr>
              <a:t>arising at more caudal levels.</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10234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5192" y="339502"/>
            <a:ext cx="5482952" cy="3895081"/>
          </a:xfrm>
        </p:spPr>
        <p:txBody>
          <a:bodyPr>
            <a:noAutofit/>
          </a:bodyPr>
          <a:lstStyle/>
          <a:p>
            <a:pPr marL="0" indent="0" algn="l">
              <a:lnSpc>
                <a:spcPct val="150000"/>
              </a:lnSpc>
              <a:buNone/>
            </a:pPr>
            <a:r>
              <a:rPr lang="en-US" sz="1600" b="1" dirty="0" smtClean="0">
                <a:solidFill>
                  <a:schemeClr val="accent2"/>
                </a:solidFill>
                <a:latin typeface="Times New Roman" panose="02020603050405020304" pitchFamily="18" charset="0"/>
                <a:cs typeface="Times New Roman" panose="02020603050405020304" pitchFamily="18" charset="0"/>
              </a:rPr>
              <a:t>The viscera and vessels of the head receive their sympathetic innervation via</a:t>
            </a:r>
            <a:r>
              <a:rPr lang="en-US" sz="1600" dirty="0" smtClean="0">
                <a:latin typeface="Times New Roman" panose="02020603050405020304" pitchFamily="18" charset="0"/>
                <a:cs typeface="Times New Roman" panose="02020603050405020304" pitchFamily="18" charset="0"/>
              </a:rPr>
              <a:t>:</a:t>
            </a:r>
          </a:p>
          <a:p>
            <a:pPr marL="0" indent="0" algn="l">
              <a:lnSpc>
                <a:spcPct val="150000"/>
              </a:lnSpc>
              <a:buNone/>
            </a:pPr>
            <a:r>
              <a:rPr lang="en-US" sz="1600" dirty="0" smtClean="0">
                <a:latin typeface="Times New Roman" panose="02020603050405020304" pitchFamily="18" charset="0"/>
                <a:cs typeface="Times New Roman" panose="02020603050405020304" pitchFamily="18" charset="0"/>
              </a:rPr>
              <a:t> - cranial cervical ganglion.</a:t>
            </a:r>
          </a:p>
          <a:p>
            <a:pPr marL="285750" indent="-285750" algn="l">
              <a:lnSpc>
                <a:spcPct val="150000"/>
              </a:lnSpc>
              <a:buFontTx/>
              <a:buChar char="-"/>
            </a:pPr>
            <a:r>
              <a:rPr lang="en-US" sz="1600" dirty="0" smtClean="0">
                <a:latin typeface="Times New Roman" panose="02020603050405020304" pitchFamily="18" charset="0"/>
                <a:cs typeface="Times New Roman" panose="02020603050405020304" pitchFamily="18" charset="0"/>
              </a:rPr>
              <a:t>-follows the internal carotid artery into the cranial cavity and join various nerves, especially the trigeminal and those to the </a:t>
            </a:r>
            <a:r>
              <a:rPr lang="en-US" sz="1600" dirty="0" err="1" smtClean="0">
                <a:latin typeface="Times New Roman" panose="02020603050405020304" pitchFamily="18" charset="0"/>
                <a:cs typeface="Times New Roman" panose="02020603050405020304" pitchFamily="18" charset="0"/>
              </a:rPr>
              <a:t>extraocular</a:t>
            </a:r>
            <a:r>
              <a:rPr lang="en-US" sz="1600" dirty="0" smtClean="0">
                <a:latin typeface="Times New Roman" panose="02020603050405020304" pitchFamily="18" charset="0"/>
                <a:cs typeface="Times New Roman" panose="02020603050405020304" pitchFamily="18" charset="0"/>
              </a:rPr>
              <a:t> muscles. </a:t>
            </a:r>
          </a:p>
          <a:p>
            <a:pPr marL="285750" indent="-285750" algn="l">
              <a:lnSpc>
                <a:spcPct val="150000"/>
              </a:lnSpc>
              <a:buFontTx/>
              <a:buChar char="-"/>
            </a:pPr>
            <a:r>
              <a:rPr lang="en-US" sz="1600" dirty="0">
                <a:latin typeface="Times New Roman" panose="02020603050405020304" pitchFamily="18" charset="0"/>
                <a:cs typeface="Times New Roman" panose="02020603050405020304" pitchFamily="18" charset="0"/>
              </a:rPr>
              <a:t>-</a:t>
            </a:r>
            <a:r>
              <a:rPr lang="en-US" sz="1600" dirty="0" smtClean="0">
                <a:latin typeface="Times New Roman" panose="02020603050405020304" pitchFamily="18" charset="0"/>
                <a:cs typeface="Times New Roman" panose="02020603050405020304" pitchFamily="18" charset="0"/>
              </a:rPr>
              <a:t>fibers passes through the </a:t>
            </a:r>
            <a:r>
              <a:rPr lang="en-US" sz="1600" dirty="0" err="1" smtClean="0">
                <a:latin typeface="Times New Roman" panose="02020603050405020304" pitchFamily="18" charset="0"/>
                <a:cs typeface="Times New Roman" panose="02020603050405020304" pitchFamily="18" charset="0"/>
              </a:rPr>
              <a:t>ciliary</a:t>
            </a: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ganglion to the eyeball for dilator </a:t>
            </a:r>
            <a:r>
              <a:rPr lang="en-US" sz="1600" dirty="0" err="1" smtClean="0">
                <a:latin typeface="Times New Roman" panose="02020603050405020304" pitchFamily="18" charset="0"/>
                <a:cs typeface="Times New Roman" panose="02020603050405020304" pitchFamily="18" charset="0"/>
              </a:rPr>
              <a:t>pupillae</a:t>
            </a:r>
            <a:r>
              <a:rPr lang="en-US" sz="1600" dirty="0" smtClean="0">
                <a:latin typeface="Times New Roman" panose="02020603050405020304" pitchFamily="18" charset="0"/>
                <a:cs typeface="Times New Roman" panose="02020603050405020304" pitchFamily="18" charset="0"/>
              </a:rPr>
              <a:t>.</a:t>
            </a:r>
          </a:p>
          <a:p>
            <a:pPr marL="285750" indent="-285750" algn="l">
              <a:lnSpc>
                <a:spcPct val="150000"/>
              </a:lnSpc>
              <a:buFontTx/>
              <a:buChar char="-"/>
            </a:pPr>
            <a:r>
              <a:rPr lang="en-US" sz="1600" dirty="0" smtClean="0">
                <a:latin typeface="Times New Roman" panose="02020603050405020304" pitchFamily="18" charset="0"/>
                <a:cs typeface="Times New Roman" panose="02020603050405020304" pitchFamily="18" charset="0"/>
              </a:rPr>
              <a:t>-the internal carotid nerve gives off the deep </a:t>
            </a:r>
            <a:r>
              <a:rPr lang="en-US" sz="1600" dirty="0" err="1" smtClean="0">
                <a:latin typeface="Times New Roman" panose="02020603050405020304" pitchFamily="18" charset="0"/>
                <a:cs typeface="Times New Roman" panose="02020603050405020304" pitchFamily="18" charset="0"/>
              </a:rPr>
              <a:t>petrosal</a:t>
            </a:r>
            <a:r>
              <a:rPr lang="en-US" sz="1600" dirty="0" smtClean="0">
                <a:latin typeface="Times New Roman" panose="02020603050405020304" pitchFamily="18" charset="0"/>
                <a:cs typeface="Times New Roman" panose="02020603050405020304" pitchFamily="18" charset="0"/>
              </a:rPr>
              <a:t> nerve,  combines with the greater </a:t>
            </a:r>
            <a:r>
              <a:rPr lang="en-US" sz="1600" dirty="0" err="1" smtClean="0">
                <a:latin typeface="Times New Roman" panose="02020603050405020304" pitchFamily="18" charset="0"/>
                <a:cs typeface="Times New Roman" panose="02020603050405020304" pitchFamily="18" charset="0"/>
              </a:rPr>
              <a:t>petrosal</a:t>
            </a: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nerve that supply structures within the orbit, nasal cavity, sinuses, and palate.</a:t>
            </a:r>
            <a:endParaRPr lang="ar-IQ" sz="1600" dirty="0">
              <a:latin typeface="Times New Roman" panose="02020603050405020304" pitchFamily="18" charset="0"/>
              <a:cs typeface="Times New Roman" panose="02020603050405020304"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1347614"/>
            <a:ext cx="2898403" cy="24248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2" name="Oval 1"/>
          <p:cNvSpPr/>
          <p:nvPr/>
        </p:nvSpPr>
        <p:spPr>
          <a:xfrm>
            <a:off x="7884368" y="2715766"/>
            <a:ext cx="288032" cy="28803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29124630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99542"/>
            <a:ext cx="8229600" cy="3394472"/>
          </a:xfrm>
        </p:spPr>
        <p:txBody>
          <a:bodyPr>
            <a:normAutofit fontScale="85000" lnSpcReduction="20000"/>
          </a:bodyPr>
          <a:lstStyle/>
          <a:p>
            <a:pPr marL="0" indent="0" algn="l">
              <a:lnSpc>
                <a:spcPct val="170000"/>
              </a:lnSpc>
              <a:buNone/>
            </a:pPr>
            <a:r>
              <a:rPr lang="en-US" dirty="0" smtClean="0">
                <a:latin typeface="Times New Roman" panose="02020603050405020304" pitchFamily="18" charset="0"/>
                <a:cs typeface="Times New Roman" panose="02020603050405020304" pitchFamily="18" charset="0"/>
              </a:rPr>
              <a:t>.</a:t>
            </a:r>
          </a:p>
          <a:p>
            <a:pPr marL="0" indent="0" algn="l">
              <a:lnSpc>
                <a:spcPct val="170000"/>
              </a:lnSpc>
              <a:buNone/>
            </a:pPr>
            <a:r>
              <a:rPr lang="en-US" dirty="0" smtClean="0">
                <a:solidFill>
                  <a:schemeClr val="accent2"/>
                </a:solidFill>
                <a:latin typeface="Times New Roman" panose="02020603050405020304" pitchFamily="18" charset="0"/>
                <a:cs typeface="Times New Roman" panose="02020603050405020304" pitchFamily="18" charset="0"/>
              </a:rPr>
              <a:t>The thoracic organs</a:t>
            </a:r>
            <a:r>
              <a:rPr lang="en-US" dirty="0" smtClean="0">
                <a:latin typeface="Times New Roman" panose="02020603050405020304" pitchFamily="18" charset="0"/>
                <a:cs typeface="Times New Roman" panose="02020603050405020304" pitchFamily="18" charset="0"/>
              </a:rPr>
              <a:t>—heart, trachea, and lung are supplied by postganglionic fibers that form cardiac and pulmonary plexuses within the mediastinum after leaving the thoracic portion of the sympathetic trunk. These plexuses combine with the corresponding parasympathetic component.</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74875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483518"/>
            <a:ext cx="8229600" cy="3816424"/>
          </a:xfrm>
        </p:spPr>
        <p:txBody>
          <a:bodyPr>
            <a:noAutofit/>
          </a:bodyPr>
          <a:lstStyle/>
          <a:p>
            <a:pPr marL="0" indent="0" algn="l">
              <a:lnSpc>
                <a:spcPct val="170000"/>
              </a:lnSpc>
              <a:buNone/>
            </a:pPr>
            <a:r>
              <a:rPr lang="en-US" sz="1800" dirty="0" smtClean="0">
                <a:solidFill>
                  <a:schemeClr val="accent2"/>
                </a:solidFill>
                <a:latin typeface="Times New Roman" panose="02020603050405020304" pitchFamily="18" charset="0"/>
                <a:cs typeface="Times New Roman" panose="02020603050405020304" pitchFamily="18" charset="0"/>
              </a:rPr>
              <a:t>The abdominal and pelvic organs </a:t>
            </a:r>
            <a:r>
              <a:rPr lang="en-US" sz="1800" dirty="0" smtClean="0">
                <a:latin typeface="Times New Roman" panose="02020603050405020304" pitchFamily="18" charset="0"/>
                <a:cs typeface="Times New Roman" panose="02020603050405020304" pitchFamily="18" charset="0"/>
              </a:rPr>
              <a:t>receive their sympathetic innervation through the *various </a:t>
            </a:r>
            <a:r>
              <a:rPr lang="en-US" sz="1800" dirty="0" smtClean="0">
                <a:solidFill>
                  <a:schemeClr val="accent2"/>
                </a:solidFill>
                <a:latin typeface="Times New Roman" panose="02020603050405020304" pitchFamily="18" charset="0"/>
                <a:cs typeface="Times New Roman" panose="02020603050405020304" pitchFamily="18" charset="0"/>
              </a:rPr>
              <a:t>splanchnic nerves </a:t>
            </a:r>
            <a:r>
              <a:rPr lang="en-US" sz="1800" dirty="0" smtClean="0">
                <a:latin typeface="Times New Roman" panose="02020603050405020304" pitchFamily="18" charset="0"/>
                <a:cs typeface="Times New Roman" panose="02020603050405020304" pitchFamily="18" charset="0"/>
              </a:rPr>
              <a:t>that lead to the celiac, cranial mesenteric, renal, </a:t>
            </a:r>
            <a:r>
              <a:rPr lang="en-US" sz="1800" dirty="0" err="1" smtClean="0">
                <a:latin typeface="Times New Roman" panose="02020603050405020304" pitchFamily="18" charset="0"/>
                <a:cs typeface="Times New Roman" panose="02020603050405020304" pitchFamily="18" charset="0"/>
              </a:rPr>
              <a:t>aorticorenal</a:t>
            </a:r>
            <a:r>
              <a:rPr lang="en-US" sz="1800" dirty="0" smtClean="0">
                <a:latin typeface="Times New Roman" panose="02020603050405020304" pitchFamily="18" charset="0"/>
                <a:cs typeface="Times New Roman" panose="02020603050405020304" pitchFamily="18" charset="0"/>
              </a:rPr>
              <a:t>, gonadal, and caudal mesenteric ganglia placed on the ventral face of the aorta by the origins of the visceral arteries. </a:t>
            </a:r>
          </a:p>
          <a:p>
            <a:pPr marL="0" indent="0" algn="l">
              <a:lnSpc>
                <a:spcPct val="170000"/>
              </a:lnSpc>
              <a:buNone/>
            </a:pPr>
            <a:r>
              <a:rPr lang="en-US" sz="1800" dirty="0" smtClean="0">
                <a:latin typeface="Times New Roman" panose="02020603050405020304" pitchFamily="18" charset="0"/>
                <a:cs typeface="Times New Roman" panose="02020603050405020304" pitchFamily="18" charset="0"/>
              </a:rPr>
              <a:t>*The preganglionic fibers synapse in these ganglia, and the postganglionic fibers that emerge from intricate plexuses (combining vagal contributions)  and run parallel to, the visceral arteries.</a:t>
            </a:r>
            <a:endParaRPr lang="ar-IQ"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64112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187624" y="242888"/>
            <a:ext cx="7056784" cy="46577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367346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339502"/>
            <a:ext cx="8128148"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93628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1560" y="1203598"/>
            <a:ext cx="7509520" cy="3394472"/>
          </a:xfrm>
          <a:scene3d>
            <a:camera prst="orthographicFront"/>
            <a:lightRig rig="threePt" dir="t"/>
          </a:scene3d>
          <a:sp3d>
            <a:bevelT/>
          </a:sp3d>
        </p:spPr>
        <p:txBody>
          <a:bodyPr>
            <a:normAutofit/>
          </a:bodyPr>
          <a:lstStyle/>
          <a:p>
            <a:pPr marL="109728" indent="0" algn="ctr">
              <a:buNone/>
            </a:pPr>
            <a:r>
              <a:rPr lang="en-US" sz="9600" dirty="0" smtClean="0"/>
              <a:t>Thank you </a:t>
            </a:r>
            <a:endParaRPr lang="ar-IQ" sz="9600" dirty="0"/>
          </a:p>
        </p:txBody>
      </p:sp>
    </p:spTree>
    <p:extLst>
      <p:ext uri="{BB962C8B-B14F-4D97-AF65-F5344CB8AC3E}">
        <p14:creationId xmlns:p14="http://schemas.microsoft.com/office/powerpoint/2010/main" val="3834472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688</TotalTime>
  <Words>953</Words>
  <Application>Microsoft Office PowerPoint</Application>
  <PresentationFormat>عرض على الشاشة (9:16)‏</PresentationFormat>
  <Paragraphs>68</Paragraphs>
  <Slides>21</Slides>
  <Notes>0</Notes>
  <HiddenSlides>0</HiddenSlides>
  <MMClips>0</MMClips>
  <ScaleCrop>false</ScaleCrop>
  <HeadingPairs>
    <vt:vector size="4" baseType="variant">
      <vt:variant>
        <vt:lpstr>نسق</vt:lpstr>
      </vt:variant>
      <vt:variant>
        <vt:i4>1</vt:i4>
      </vt:variant>
      <vt:variant>
        <vt:lpstr>عناوين الشرائح</vt:lpstr>
      </vt:variant>
      <vt:variant>
        <vt:i4>21</vt:i4>
      </vt:variant>
    </vt:vector>
  </HeadingPairs>
  <TitlesOfParts>
    <vt:vector size="22" baseType="lpstr">
      <vt:lpstr>Concourse</vt:lpstr>
      <vt:lpstr>Sympathetic Division of Autonomic Nervous System </vt:lpstr>
      <vt:lpstr>Nervous system division</vt:lpstr>
      <vt:lpstr>PNS </vt:lpstr>
      <vt:lpstr>The sympathetic nervous system</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Hiba</dc:creator>
  <cp:lastModifiedBy>asus</cp:lastModifiedBy>
  <cp:revision>34</cp:revision>
  <dcterms:created xsi:type="dcterms:W3CDTF">2024-02-04T04:57:19Z</dcterms:created>
  <dcterms:modified xsi:type="dcterms:W3CDTF">2026-09-07T20:57:57Z</dcterms:modified>
</cp:coreProperties>
</file>